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47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9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9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65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8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0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11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38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43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5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7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7C9-A412-8542-B60B-08D2B2DEFE3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1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345" y="1167618"/>
            <a:ext cx="4839286" cy="3559127"/>
          </a:xfrm>
        </p:spPr>
        <p:txBody>
          <a:bodyPr>
            <a:normAutofit/>
          </a:bodyPr>
          <a:lstStyle/>
          <a:p>
            <a:r>
              <a:rPr lang="fr-FR" sz="5400" b="1" dirty="0" err="1" smtClean="0"/>
              <a:t>Board</a:t>
            </a:r>
            <a:r>
              <a:rPr lang="fr-FR" sz="5400" b="1" dirty="0" smtClean="0"/>
              <a:t> Update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/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</a:br>
            <a:r>
              <a:rPr lang="fr-FR" sz="2800" b="1" dirty="0" smtClean="0"/>
              <a:t>Dr.  Janvier NGNOULAYE</a:t>
            </a:r>
            <a:br>
              <a:rPr lang="fr-FR" sz="2800" b="1" dirty="0" smtClean="0"/>
            </a:br>
            <a:r>
              <a:rPr lang="fr-FR" sz="2800" b="1" dirty="0" err="1" smtClean="0"/>
              <a:t>Board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member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29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936104"/>
          </a:xfrm>
        </p:spPr>
        <p:txBody>
          <a:bodyPr>
            <a:normAutofit fontScale="90000"/>
          </a:bodyPr>
          <a:lstStyle/>
          <a:p>
            <a:r>
              <a:rPr lang="fr-FR" dirty="0"/>
              <a:t>International </a:t>
            </a:r>
            <a:r>
              <a:rPr lang="fr-FR" dirty="0" err="1" smtClean="0"/>
              <a:t>presence</a:t>
            </a:r>
            <a:r>
              <a:rPr lang="fr-FR" dirty="0" smtClean="0"/>
              <a:t> 2012</a:t>
            </a:r>
            <a:br>
              <a:rPr lang="fr-FR" dirty="0" smtClean="0"/>
            </a:br>
            <a:r>
              <a:rPr lang="fr-FR" sz="2700" dirty="0" err="1" smtClean="0"/>
              <a:t>Subject</a:t>
            </a:r>
            <a:r>
              <a:rPr lang="fr-FR" sz="2700" dirty="0" smtClean="0"/>
              <a:t> of budget provisions</a:t>
            </a:r>
            <a:endParaRPr lang="fr-FR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268760"/>
          <a:ext cx="8640962" cy="5112574"/>
        </p:xfrm>
        <a:graphic>
          <a:graphicData uri="http://schemas.openxmlformats.org/drawingml/2006/table">
            <a:tbl>
              <a:tblPr/>
              <a:tblGrid>
                <a:gridCol w="1142947"/>
                <a:gridCol w="1294421"/>
                <a:gridCol w="1187703"/>
                <a:gridCol w="413113"/>
                <a:gridCol w="402786"/>
                <a:gridCol w="402786"/>
                <a:gridCol w="413113"/>
                <a:gridCol w="399345"/>
                <a:gridCol w="361475"/>
                <a:gridCol w="413113"/>
                <a:gridCol w="358033"/>
                <a:gridCol w="385573"/>
                <a:gridCol w="358033"/>
                <a:gridCol w="402786"/>
                <a:gridCol w="344260"/>
                <a:gridCol w="361475"/>
              </a:tblGrid>
              <a:tr h="225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Date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Event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Location 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JN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JW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KK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MD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NS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KS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PN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28-2 March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APNIC 33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Delhi, India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11-16 March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ICANN 43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Costa Rica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16-20 April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RIPE 64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Ljubljana, </a:t>
                      </a:r>
                      <a:r>
                        <a:rPr lang="fr-FR" sz="1200" b="1" i="0" u="none" strike="noStrike" dirty="0" err="1">
                          <a:solidFill>
                            <a:srgbClr val="FF6600"/>
                          </a:solidFill>
                          <a:latin typeface="Arial"/>
                        </a:rPr>
                        <a:t>Slovenia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22-25 April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ARIN XXIX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Vancouver, Canada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22-24 April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Global INET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Geneva, Switzerland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6-11 May 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LACNIC XVII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Quito, Ecuador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6-15 May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AfNOG -13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Gambia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12-18 May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AfriNIC-16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Gambia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24-29 June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ICANN 44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Prague, Czech Republic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27-31 August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APNIC 34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Phnom Penh, Cambodia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September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IGF 2012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Azerbaidjan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1-12 October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RIPE 65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TBD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14-19 October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ICANN 45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Toronto, Canada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24-26 October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ARIN XXX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Dallas, USA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29-2 November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LACNIC VIII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Montevideo, Uruguay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35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24-30 November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AfriNIC-17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Khartoum, </a:t>
                      </a:r>
                      <a:r>
                        <a:rPr lang="fr-FR" sz="1200" b="1" i="0" u="none" strike="noStrike" dirty="0" err="1">
                          <a:solidFill>
                            <a:srgbClr val="FF6600"/>
                          </a:solidFill>
                          <a:latin typeface="Arial"/>
                        </a:rPr>
                        <a:t>North</a:t>
                      </a:r>
                      <a:r>
                        <a:rPr lang="fr-FR" sz="12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FF6600"/>
                          </a:solidFill>
                          <a:latin typeface="Arial"/>
                        </a:rPr>
                        <a:t>Sudan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18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3-14 December 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ITU WCIT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Dubai, UAE</a:t>
                      </a:r>
                    </a:p>
                  </a:txBody>
                  <a:tcPr marL="7304" marR="7304" marT="730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Y</a:t>
                      </a:r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/>
              <a:t> </a:t>
            </a:r>
            <a:r>
              <a:rPr lang="fr-FR" dirty="0" err="1" smtClean="0"/>
              <a:t>Regular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 Meeting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fr-FR" sz="4000" dirty="0" smtClean="0"/>
              <a:t>20th   </a:t>
            </a:r>
            <a:r>
              <a:rPr lang="fr-FR" sz="4000" dirty="0" err="1" smtClean="0"/>
              <a:t>december</a:t>
            </a:r>
            <a:r>
              <a:rPr lang="fr-FR" sz="4000" dirty="0" smtClean="0"/>
              <a:t> 2012 : 15:00 UTC</a:t>
            </a:r>
          </a:p>
          <a:p>
            <a:pPr>
              <a:lnSpc>
                <a:spcPct val="160000"/>
              </a:lnSpc>
            </a:pPr>
            <a:r>
              <a:rPr lang="fr-FR" sz="4000" dirty="0" smtClean="0"/>
              <a:t>In </a:t>
            </a:r>
            <a:r>
              <a:rPr lang="fr-FR" sz="4000" dirty="0" err="1" smtClean="0"/>
              <a:t>teleconference</a:t>
            </a:r>
            <a:endParaRPr lang="fr-FR" sz="4000" dirty="0" smtClean="0"/>
          </a:p>
          <a:p>
            <a:pPr>
              <a:lnSpc>
                <a:spcPct val="160000"/>
              </a:lnSpc>
            </a:pPr>
            <a:r>
              <a:rPr lang="fr-FR" sz="4000" dirty="0" smtClean="0"/>
              <a:t>Main </a:t>
            </a:r>
            <a:r>
              <a:rPr lang="fr-FR" sz="4000" dirty="0" err="1" smtClean="0"/>
              <a:t>topics</a:t>
            </a:r>
            <a:r>
              <a:rPr lang="fr-FR" sz="4000" dirty="0" smtClean="0"/>
              <a:t>: </a:t>
            </a:r>
          </a:p>
          <a:p>
            <a:pPr lvl="2">
              <a:lnSpc>
                <a:spcPct val="160000"/>
              </a:lnSpc>
            </a:pPr>
            <a:r>
              <a:rPr lang="fr-FR" sz="3200" dirty="0" err="1" smtClean="0"/>
              <a:t>Review</a:t>
            </a:r>
            <a:r>
              <a:rPr lang="fr-FR" sz="3200" dirty="0" smtClean="0"/>
              <a:t> and </a:t>
            </a:r>
            <a:r>
              <a:rPr lang="fr-FR" sz="3200" dirty="0" err="1" smtClean="0"/>
              <a:t>approval</a:t>
            </a:r>
            <a:r>
              <a:rPr lang="fr-FR" sz="3200" dirty="0" smtClean="0"/>
              <a:t> of a fiscal </a:t>
            </a:r>
            <a:r>
              <a:rPr lang="fr-FR" sz="3200" dirty="0" err="1" smtClean="0"/>
              <a:t>year</a:t>
            </a:r>
            <a:r>
              <a:rPr lang="fr-FR" sz="3200" dirty="0" smtClean="0"/>
              <a:t> 2013 </a:t>
            </a:r>
            <a:r>
              <a:rPr lang="fr-FR" sz="3200" dirty="0"/>
              <a:t> </a:t>
            </a:r>
            <a:r>
              <a:rPr lang="fr-FR" sz="3200" dirty="0" smtClean="0"/>
              <a:t>Budget</a:t>
            </a:r>
          </a:p>
          <a:p>
            <a:pPr lvl="2">
              <a:lnSpc>
                <a:spcPct val="160000"/>
              </a:lnSpc>
            </a:pPr>
            <a:r>
              <a:rPr lang="en-US" sz="3200" dirty="0"/>
              <a:t>Adoption of the </a:t>
            </a:r>
            <a:r>
              <a:rPr lang="en-US" sz="3200" dirty="0" smtClean="0"/>
              <a:t>Board meeting </a:t>
            </a:r>
            <a:r>
              <a:rPr lang="en-US" sz="3200" dirty="0"/>
              <a:t>calendar plan for </a:t>
            </a:r>
            <a:r>
              <a:rPr lang="en-US" sz="3200" dirty="0" smtClean="0"/>
              <a:t>2013</a:t>
            </a:r>
          </a:p>
          <a:p>
            <a:pPr lvl="2">
              <a:lnSpc>
                <a:spcPct val="160000"/>
              </a:lnSpc>
            </a:pPr>
            <a:r>
              <a:rPr lang="en-US" sz="3200" dirty="0"/>
              <a:t>Adoption of the </a:t>
            </a:r>
            <a:r>
              <a:rPr lang="en-US" sz="3200" dirty="0" smtClean="0"/>
              <a:t>Board travel </a:t>
            </a:r>
            <a:r>
              <a:rPr lang="en-US" sz="3200" dirty="0"/>
              <a:t>calendar plan for </a:t>
            </a:r>
            <a:r>
              <a:rPr lang="en-US" sz="3200" dirty="0" smtClean="0"/>
              <a:t>2013</a:t>
            </a:r>
            <a:endParaRPr lang="fr-FR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594522"/>
          </a:xfrm>
        </p:spPr>
        <p:txBody>
          <a:bodyPr>
            <a:normAutofit/>
          </a:bodyPr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Questions?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Board</a:t>
            </a:r>
            <a:r>
              <a:rPr lang="fr-FR" dirty="0" smtClean="0"/>
              <a:t> Update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I </a:t>
            </a:r>
            <a:r>
              <a:rPr lang="en-US" sz="4000" dirty="0" smtClean="0"/>
              <a:t>would like to make  first of all few apologies  of the Chairman, </a:t>
            </a:r>
            <a:r>
              <a:rPr lang="en-US" sz="4000" dirty="0" err="1" smtClean="0"/>
              <a:t>Badru</a:t>
            </a:r>
            <a:r>
              <a:rPr lang="en-US" sz="4000" dirty="0" smtClean="0"/>
              <a:t> </a:t>
            </a:r>
            <a:r>
              <a:rPr lang="en-US" sz="4000" dirty="0" err="1" smtClean="0"/>
              <a:t>Ntege</a:t>
            </a:r>
            <a:r>
              <a:rPr lang="en-US" sz="4000" dirty="0" smtClean="0"/>
              <a:t> who can not be here at this time. He's returned back home last night  due to unforeseen circumstances. </a:t>
            </a:r>
          </a:p>
          <a:p>
            <a:r>
              <a:rPr lang="en-US" sz="4000" dirty="0" smtClean="0"/>
              <a:t>This short update note provides further information on the Board proceedings since Afrinic-16 in </a:t>
            </a:r>
            <a:r>
              <a:rPr lang="en-US" sz="4000" dirty="0" err="1" smtClean="0"/>
              <a:t>Serekunda</a:t>
            </a:r>
            <a:r>
              <a:rPr lang="en-US" sz="4000" dirty="0" smtClean="0"/>
              <a:t>, Gambia, May 2012</a:t>
            </a:r>
          </a:p>
          <a:p>
            <a:endParaRPr lang="fr-FR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346050"/>
          </a:xfrm>
        </p:spPr>
        <p:txBody>
          <a:bodyPr>
            <a:noAutofit/>
          </a:bodyPr>
          <a:lstStyle/>
          <a:p>
            <a:pPr algn="l"/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Reminder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composition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the last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election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1052736"/>
          <a:ext cx="8784975" cy="5063023"/>
        </p:xfrm>
        <a:graphic>
          <a:graphicData uri="http://schemas.openxmlformats.org/drawingml/2006/table">
            <a:tbl>
              <a:tblPr/>
              <a:tblGrid>
                <a:gridCol w="2928323"/>
                <a:gridCol w="1610578"/>
                <a:gridCol w="1903411"/>
                <a:gridCol w="1244539"/>
                <a:gridCol w="1098124"/>
              </a:tblGrid>
              <a:tr h="64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Name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Country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Region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From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</a:tr>
              <a:tr h="507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Badru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Ntege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Chair)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Uganda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Eastern Africa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2012-07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2015-06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Lala </a:t>
                      </a:r>
                      <a:r>
                        <a:rPr lang="fr-FR" sz="1600" b="1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Andrianamampianina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(Vice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chair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Madagascar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Indian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Ocean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2011-07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2014-06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Nezar N. Sami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Egypt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Northern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Africa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2010-07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2013-06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Ndeye</a:t>
                      </a:r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Maimouna</a:t>
                      </a:r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1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Diop</a:t>
                      </a:r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Diagne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Senegal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Western 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Africa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2010-07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2013-06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Janvier </a:t>
                      </a:r>
                      <a:r>
                        <a:rPr lang="fr-FR" sz="2000" b="1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Ngnoulaye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Cameroon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Central Africa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2011-07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2014-06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Paulos Nyirenda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Malawi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Southern Africa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2012-07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2015-06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59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Adiel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Akplogan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re-appointed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CEO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AFRINIC from 2012-07 to 2015-07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79512" y="692696"/>
            <a:ext cx="273630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Primary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BOD </a:t>
            </a:r>
            <a:r>
              <a:rPr kumimoji="0" lang="fr-F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members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124744"/>
            <a:ext cx="2736304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Alternate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BOD </a:t>
            </a: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members</a:t>
            </a:r>
            <a:endParaRPr kumimoji="0" lang="fr-F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1700808"/>
          <a:ext cx="8712968" cy="3672408"/>
        </p:xfrm>
        <a:graphic>
          <a:graphicData uri="http://schemas.openxmlformats.org/drawingml/2006/table">
            <a:tbl>
              <a:tblPr/>
              <a:tblGrid>
                <a:gridCol w="2088231"/>
                <a:gridCol w="2232248"/>
                <a:gridCol w="1728191"/>
                <a:gridCol w="1440160"/>
                <a:gridCol w="1224138"/>
              </a:tblGrid>
              <a:tr h="457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Name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Country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Region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From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01E"/>
                    </a:solidFill>
                  </a:tcPr>
                </a:tc>
              </a:tr>
              <a:tr h="457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Christian </a:t>
                      </a:r>
                      <a:r>
                        <a:rPr lang="fr-FR" sz="20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Bope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Congo,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Republic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Central Africa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2011-06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2014-05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Krishna </a:t>
                      </a:r>
                      <a:r>
                        <a:rPr lang="fr-FR" sz="20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Seeburn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Mauritius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Indian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Ocean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2011-06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2014-05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Khaled Koubaa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Tunisia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Northern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Africa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2010-07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2013-06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Alioune B. Traore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Mali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Western </a:t>
                      </a: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Africa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2010-07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2013-06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Mark Elkins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 Africa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Southern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20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Africa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2012-07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2015-06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John </a:t>
                      </a:r>
                      <a:r>
                        <a:rPr lang="fr-FR" sz="20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Walubengo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Kenya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Eastern Africa</a:t>
                      </a:r>
                      <a:endParaRPr lang="fr-FR" sz="20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2012-07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2015-06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179512" y="5661248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quick presentation of each Board member who attends this meeting (just stand up at your seat)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9024" y="188640"/>
            <a:ext cx="8784976" cy="778098"/>
          </a:xfrm>
        </p:spPr>
        <p:txBody>
          <a:bodyPr>
            <a:noAutofit/>
          </a:bodyPr>
          <a:lstStyle/>
          <a:p>
            <a:pPr algn="l"/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Reminder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composition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the last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election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Board</a:t>
            </a:r>
            <a:r>
              <a:rPr lang="fr-FR" dirty="0" smtClean="0"/>
              <a:t> </a:t>
            </a:r>
            <a:r>
              <a:rPr lang="fr-FR" dirty="0" err="1"/>
              <a:t>p</a:t>
            </a:r>
            <a:r>
              <a:rPr lang="fr-FR" dirty="0" err="1" smtClean="0"/>
              <a:t>roceedings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sz="2000" dirty="0" smtClean="0"/>
              <a:t>Since Afrinic-16 in </a:t>
            </a:r>
            <a:r>
              <a:rPr lang="en-US" sz="2000" dirty="0" err="1" smtClean="0"/>
              <a:t>Serekunda</a:t>
            </a:r>
            <a:r>
              <a:rPr lang="en-US" sz="2000" dirty="0" smtClean="0"/>
              <a:t>, The Gambia 12-18 May 2012</a:t>
            </a:r>
            <a:endParaRPr lang="fr-F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19256" cy="3600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Renewal of the CEO contract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ecruitment of the COO</a:t>
            </a:r>
          </a:p>
          <a:p>
            <a:r>
              <a:rPr lang="en-US" sz="2400" dirty="0" smtClean="0"/>
              <a:t>Ratification of the new by-laws</a:t>
            </a:r>
          </a:p>
          <a:p>
            <a:r>
              <a:rPr lang="fr-FR" sz="2400" dirty="0" err="1" smtClean="0"/>
              <a:t>Board</a:t>
            </a:r>
            <a:r>
              <a:rPr lang="fr-FR" sz="2400" dirty="0" smtClean="0"/>
              <a:t> </a:t>
            </a:r>
            <a:r>
              <a:rPr lang="fr-FR" sz="2400" dirty="0" err="1" smtClean="0"/>
              <a:t>Committees</a:t>
            </a:r>
            <a:endParaRPr lang="fr-FR" sz="2400" dirty="0" smtClean="0"/>
          </a:p>
          <a:p>
            <a:pPr lvl="1"/>
            <a:r>
              <a:rPr lang="fr-FR" sz="2400" dirty="0" smtClean="0"/>
              <a:t>Finance:  </a:t>
            </a:r>
          </a:p>
          <a:p>
            <a:pPr lvl="2">
              <a:buNone/>
            </a:pPr>
            <a:r>
              <a:rPr lang="fr-FR" dirty="0" smtClean="0"/>
              <a:t>Krishna </a:t>
            </a:r>
            <a:r>
              <a:rPr lang="fr-FR" dirty="0" err="1" smtClean="0"/>
              <a:t>Seeburn</a:t>
            </a:r>
            <a:r>
              <a:rPr lang="fr-FR" dirty="0" smtClean="0"/>
              <a:t>, Mark Elkins, </a:t>
            </a:r>
            <a:r>
              <a:rPr lang="fr-FR" dirty="0" err="1" smtClean="0"/>
              <a:t>Walubengo</a:t>
            </a:r>
            <a:r>
              <a:rPr lang="fr-FR" dirty="0" smtClean="0"/>
              <a:t> John, </a:t>
            </a:r>
            <a:r>
              <a:rPr lang="fr-FR" dirty="0" err="1" smtClean="0"/>
              <a:t>Adiel</a:t>
            </a:r>
            <a:r>
              <a:rPr lang="fr-FR" dirty="0" smtClean="0"/>
              <a:t> A. </a:t>
            </a:r>
            <a:r>
              <a:rPr lang="fr-FR" dirty="0" err="1" smtClean="0"/>
              <a:t>Akplogan</a:t>
            </a:r>
            <a:r>
              <a:rPr lang="fr-FR" dirty="0" smtClean="0"/>
              <a:t> </a:t>
            </a:r>
          </a:p>
          <a:p>
            <a:pPr lvl="1"/>
            <a:r>
              <a:rPr lang="fr-FR" sz="2400" dirty="0" err="1" smtClean="0"/>
              <a:t>Previous</a:t>
            </a:r>
            <a:r>
              <a:rPr lang="fr-FR" sz="2400" dirty="0" smtClean="0"/>
              <a:t> </a:t>
            </a:r>
            <a:r>
              <a:rPr lang="fr-FR" sz="2400" dirty="0" err="1" smtClean="0"/>
              <a:t>Bylaws</a:t>
            </a:r>
            <a:r>
              <a:rPr lang="fr-FR" sz="2400" dirty="0" smtClean="0"/>
              <a:t> </a:t>
            </a:r>
            <a:r>
              <a:rPr lang="fr-FR" sz="2400" dirty="0" err="1" smtClean="0"/>
              <a:t>Review</a:t>
            </a:r>
            <a:r>
              <a:rPr lang="fr-FR" sz="2400" dirty="0" smtClean="0"/>
              <a:t> </a:t>
            </a:r>
            <a:r>
              <a:rPr lang="fr-FR" sz="2400" dirty="0" err="1" smtClean="0"/>
              <a:t>Committee</a:t>
            </a:r>
            <a:r>
              <a:rPr lang="fr-FR" sz="2400" dirty="0" smtClean="0"/>
              <a:t>:  </a:t>
            </a:r>
          </a:p>
          <a:p>
            <a:pPr lvl="2">
              <a:buNone/>
            </a:pPr>
            <a:r>
              <a:rPr lang="fr-FR" sz="1600" dirty="0" err="1" smtClean="0"/>
              <a:t>Maimouna</a:t>
            </a:r>
            <a:r>
              <a:rPr lang="fr-FR" sz="1600" dirty="0" smtClean="0"/>
              <a:t> </a:t>
            </a:r>
            <a:r>
              <a:rPr lang="fr-FR" sz="1600" dirty="0" err="1" smtClean="0"/>
              <a:t>Diop</a:t>
            </a:r>
            <a:r>
              <a:rPr lang="fr-FR" sz="1600" dirty="0" smtClean="0"/>
              <a:t>, Janvier </a:t>
            </a:r>
            <a:r>
              <a:rPr lang="fr-FR" sz="1600" dirty="0" err="1" smtClean="0"/>
              <a:t>Ngnoulaye</a:t>
            </a:r>
            <a:r>
              <a:rPr lang="fr-FR" sz="1600" dirty="0" smtClean="0"/>
              <a:t>, </a:t>
            </a:r>
            <a:r>
              <a:rPr lang="fr-FR" sz="1600" dirty="0" err="1" smtClean="0"/>
              <a:t>Ashok</a:t>
            </a:r>
            <a:r>
              <a:rPr lang="fr-FR" sz="1600" dirty="0" smtClean="0"/>
              <a:t> </a:t>
            </a:r>
            <a:r>
              <a:rPr lang="fr-FR" sz="1600" dirty="0" err="1" smtClean="0"/>
              <a:t>Radhakissoon</a:t>
            </a:r>
            <a:r>
              <a:rPr lang="fr-FR" sz="1600" dirty="0" smtClean="0"/>
              <a:t>, </a:t>
            </a:r>
            <a:r>
              <a:rPr lang="fr-FR" sz="1600" dirty="0" err="1" smtClean="0"/>
              <a:t>Adiel</a:t>
            </a:r>
            <a:r>
              <a:rPr lang="fr-FR" sz="1600" dirty="0" smtClean="0"/>
              <a:t> </a:t>
            </a:r>
            <a:r>
              <a:rPr lang="fr-FR" sz="1600" dirty="0" err="1" smtClean="0"/>
              <a:t>Akplogan</a:t>
            </a:r>
            <a:r>
              <a:rPr lang="fr-FR" sz="1600" dirty="0" smtClean="0"/>
              <a:t>, ACE </a:t>
            </a:r>
          </a:p>
          <a:p>
            <a:pPr lvl="1">
              <a:buNone/>
            </a:pPr>
            <a:r>
              <a:rPr lang="en-US" sz="2400" dirty="0" smtClean="0"/>
              <a:t>New appointment </a:t>
            </a:r>
            <a:r>
              <a:rPr lang="en-US" sz="2400" dirty="0"/>
              <a:t>to the </a:t>
            </a:r>
            <a:r>
              <a:rPr lang="en-US" sz="2400" dirty="0" smtClean="0"/>
              <a:t>Bylaws Review Committee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4869160"/>
          <a:ext cx="7848872" cy="153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412"/>
                <a:gridCol w="4142460"/>
              </a:tblGrid>
              <a:tr h="1535048">
                <a:tc>
                  <a:txBody>
                    <a:bodyPr/>
                    <a:lstStyle/>
                    <a:p>
                      <a:r>
                        <a:rPr lang="fr-FR" dirty="0" smtClean="0"/>
                        <a:t>1. </a:t>
                      </a:r>
                      <a:r>
                        <a:rPr lang="fr-FR" dirty="0" err="1" smtClean="0"/>
                        <a:t>Maimouna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Diop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Board</a:t>
                      </a:r>
                      <a:r>
                        <a:rPr lang="fr-FR" dirty="0" smtClean="0"/>
                        <a:t>),</a:t>
                      </a:r>
                    </a:p>
                    <a:p>
                      <a:r>
                        <a:rPr lang="fr-FR" dirty="0" smtClean="0"/>
                        <a:t>2. Lala </a:t>
                      </a:r>
                      <a:r>
                        <a:rPr lang="fr-FR" dirty="0" err="1" smtClean="0"/>
                        <a:t>Andriamampianina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Board</a:t>
                      </a:r>
                      <a:r>
                        <a:rPr lang="fr-FR" dirty="0" smtClean="0"/>
                        <a:t>),</a:t>
                      </a:r>
                    </a:p>
                    <a:p>
                      <a:r>
                        <a:rPr lang="fr-FR" dirty="0" smtClean="0"/>
                        <a:t>3. Janvier </a:t>
                      </a:r>
                      <a:r>
                        <a:rPr lang="fr-FR" dirty="0" err="1" smtClean="0"/>
                        <a:t>Ngnoulaye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Board</a:t>
                      </a:r>
                      <a:r>
                        <a:rPr lang="fr-FR" dirty="0" smtClean="0"/>
                        <a:t>),</a:t>
                      </a:r>
                    </a:p>
                    <a:p>
                      <a:r>
                        <a:rPr lang="fr-FR" dirty="0" smtClean="0"/>
                        <a:t>4. Fiona </a:t>
                      </a:r>
                      <a:r>
                        <a:rPr lang="fr-FR" dirty="0" err="1" smtClean="0"/>
                        <a:t>Asonga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Community</a:t>
                      </a:r>
                      <a:r>
                        <a:rPr lang="fr-FR" dirty="0" smtClean="0"/>
                        <a:t>)</a:t>
                      </a:r>
                    </a:p>
                    <a:p>
                      <a:r>
                        <a:rPr lang="fr-FR" dirty="0" smtClean="0"/>
                        <a:t>5. Emmanuel </a:t>
                      </a:r>
                      <a:r>
                        <a:rPr lang="fr-FR" dirty="0" err="1" smtClean="0"/>
                        <a:t>Adjovi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Community</a:t>
                      </a:r>
                      <a:r>
                        <a:rPr lang="fr-FR" dirty="0" smtClean="0"/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6. </a:t>
                      </a:r>
                      <a:r>
                        <a:rPr lang="fr-FR" dirty="0" err="1" smtClean="0"/>
                        <a:t>Adiel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Akplogan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Board</a:t>
                      </a:r>
                      <a:r>
                        <a:rPr lang="fr-FR" dirty="0" smtClean="0"/>
                        <a:t>, CEO)</a:t>
                      </a:r>
                    </a:p>
                    <a:p>
                      <a:r>
                        <a:rPr lang="fr-FR" dirty="0" smtClean="0"/>
                        <a:t>7. </a:t>
                      </a:r>
                      <a:r>
                        <a:rPr lang="fr-FR" dirty="0" err="1" smtClean="0"/>
                        <a:t>Ashok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Radhakissoon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Legal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Counsel</a:t>
                      </a:r>
                      <a:r>
                        <a:rPr lang="fr-FR" dirty="0" smtClean="0"/>
                        <a:t>)</a:t>
                      </a:r>
                    </a:p>
                    <a:p>
                      <a:r>
                        <a:rPr lang="fr-FR" dirty="0" smtClean="0"/>
                        <a:t>8. </a:t>
                      </a:r>
                      <a:r>
                        <a:rPr lang="fr-FR" dirty="0" err="1" smtClean="0"/>
                        <a:t>Viv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Padayatchy</a:t>
                      </a:r>
                      <a:r>
                        <a:rPr lang="fr-FR" dirty="0" smtClean="0"/>
                        <a:t> (Council of </a:t>
                      </a:r>
                      <a:r>
                        <a:rPr lang="fr-FR" dirty="0" err="1" smtClean="0"/>
                        <a:t>Elders</a:t>
                      </a:r>
                      <a:r>
                        <a:rPr lang="fr-FR" dirty="0" smtClean="0"/>
                        <a:t> - ACE)</a:t>
                      </a:r>
                    </a:p>
                    <a:p>
                      <a:r>
                        <a:rPr lang="fr-FR" dirty="0" smtClean="0"/>
                        <a:t>9. Pierre </a:t>
                      </a:r>
                      <a:r>
                        <a:rPr lang="fr-FR" dirty="0" err="1" smtClean="0"/>
                        <a:t>Dandjinou</a:t>
                      </a:r>
                      <a:r>
                        <a:rPr lang="fr-FR" dirty="0" smtClean="0"/>
                        <a:t> (ACE)</a:t>
                      </a:r>
                    </a:p>
                    <a:p>
                      <a:r>
                        <a:rPr lang="fr-FR" dirty="0" smtClean="0"/>
                        <a:t>10. </a:t>
                      </a:r>
                      <a:r>
                        <a:rPr lang="fr-FR" dirty="0" err="1" smtClean="0"/>
                        <a:t>Nii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Quaynor</a:t>
                      </a:r>
                      <a:r>
                        <a:rPr lang="fr-FR" dirty="0" smtClean="0"/>
                        <a:t> (ACE)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Board</a:t>
            </a:r>
            <a:r>
              <a:rPr lang="fr-FR" dirty="0" smtClean="0"/>
              <a:t> </a:t>
            </a:r>
            <a:r>
              <a:rPr lang="fr-FR" dirty="0" err="1" smtClean="0"/>
              <a:t>proceedings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sz="1800" dirty="0" smtClean="0"/>
              <a:t>Since Afrinic-16 in </a:t>
            </a:r>
            <a:r>
              <a:rPr lang="en-US" sz="1800" dirty="0" err="1" smtClean="0"/>
              <a:t>Serekunda</a:t>
            </a:r>
            <a:r>
              <a:rPr lang="en-US" sz="1800" dirty="0" smtClean="0"/>
              <a:t>, The Gambia 12-18 May 2012</a:t>
            </a:r>
            <a:endParaRPr lang="fr-F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7 meetings so far since the last </a:t>
            </a:r>
            <a:r>
              <a:rPr lang="en-US" dirty="0" err="1" smtClean="0"/>
              <a:t>Afrinic</a:t>
            </a:r>
            <a:r>
              <a:rPr lang="en-US" dirty="0" smtClean="0"/>
              <a:t> meeting in Gambia (Afrinic-16) </a:t>
            </a:r>
          </a:p>
          <a:p>
            <a:pPr lvl="1"/>
            <a:r>
              <a:rPr lang="en-US" dirty="0" smtClean="0"/>
              <a:t>1 face-to-face  in Khartoum 25, 26 Nov. 2012 </a:t>
            </a:r>
            <a:r>
              <a:rPr lang="en-US" sz="2400" dirty="0" smtClean="0"/>
              <a:t>(Review and Adoption of New Bylaws, </a:t>
            </a:r>
            <a:r>
              <a:rPr lang="en-US" sz="2400" dirty="0" err="1" smtClean="0"/>
              <a:t>Afrinic</a:t>
            </a:r>
            <a:r>
              <a:rPr lang="en-US" sz="2400" dirty="0" smtClean="0"/>
              <a:t> </a:t>
            </a:r>
            <a:r>
              <a:rPr lang="en-US" sz="2000" dirty="0" smtClean="0"/>
              <a:t>Investment  Policies, </a:t>
            </a:r>
            <a:r>
              <a:rPr lang="en-US" sz="2400" dirty="0" err="1" smtClean="0"/>
              <a:t>Afrinic</a:t>
            </a:r>
            <a:r>
              <a:rPr lang="en-US" sz="2400" dirty="0" smtClean="0"/>
              <a:t> Strategic Plan 2013-2014, Review of Draft 2013 Budget, Review of Board Sub-Committees, Review of </a:t>
            </a:r>
            <a:r>
              <a:rPr lang="fr-FR" sz="2000" dirty="0" err="1" smtClean="0"/>
              <a:t>Member</a:t>
            </a:r>
            <a:r>
              <a:rPr lang="fr-FR" sz="2000" dirty="0" smtClean="0"/>
              <a:t> </a:t>
            </a:r>
            <a:r>
              <a:rPr lang="fr-FR" sz="2000" dirty="0"/>
              <a:t>Survey 2012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, </a:t>
            </a:r>
            <a:r>
              <a:rPr lang="en-US" sz="2400" dirty="0" smtClean="0"/>
              <a:t>etc.)</a:t>
            </a:r>
          </a:p>
          <a:p>
            <a:pPr lvl="1"/>
            <a:r>
              <a:rPr lang="en-US" dirty="0" smtClean="0"/>
              <a:t>6 Teleconferences (</a:t>
            </a:r>
            <a:r>
              <a:rPr lang="en-US" dirty="0" err="1" smtClean="0"/>
              <a:t>Webex</a:t>
            </a:r>
            <a:r>
              <a:rPr lang="en-US" dirty="0" smtClean="0"/>
              <a:t>  system)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13 June 2012 (Debriefing from AFRINIC-16, etc. 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17 July 2012 (Bylaw Review, Board elections Review, COO Recruitment, AFRINIC Position on RPKI, etc.)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31 July 2012 (especial meeting with local host of Afrinic-17)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08 august 2012 (Board election, appointment of chair and vice-chair, overview on the topics in discussion in the RDP List, etc.)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16 august 2012 (new Bylaws review, etc.)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10 October 2012 (new Bylaws review, WCIT, Afrinic-17,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Resolutions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605464" cy="5256584"/>
          </a:xfrm>
        </p:spPr>
        <p:txBody>
          <a:bodyPr>
            <a:noAutofit/>
          </a:bodyPr>
          <a:lstStyle/>
          <a:p>
            <a:r>
              <a:rPr lang="fr-FR" sz="2800" dirty="0" smtClean="0"/>
              <a:t>8 </a:t>
            </a:r>
            <a:r>
              <a:rPr lang="fr-FR" sz="2800" dirty="0" err="1" smtClean="0"/>
              <a:t>resolutions</a:t>
            </a:r>
            <a:r>
              <a:rPr lang="fr-FR" sz="2800" dirty="0" smtClean="0"/>
              <a:t> </a:t>
            </a:r>
            <a:r>
              <a:rPr lang="fr-FR" sz="2800" dirty="0" err="1" smtClean="0"/>
              <a:t>so</a:t>
            </a:r>
            <a:r>
              <a:rPr lang="fr-FR" sz="2800" dirty="0" smtClean="0"/>
              <a:t> far, </a:t>
            </a:r>
            <a:r>
              <a:rPr lang="fr-FR" sz="2800" dirty="0" err="1" smtClean="0"/>
              <a:t>that</a:t>
            </a:r>
            <a:r>
              <a:rPr lang="fr-FR" sz="2800" dirty="0" smtClean="0"/>
              <a:t> come to 14 </a:t>
            </a:r>
            <a:r>
              <a:rPr lang="fr-FR" sz="2800" dirty="0" err="1" smtClean="0"/>
              <a:t>resolutions</a:t>
            </a:r>
            <a:r>
              <a:rPr lang="fr-FR" sz="2800" dirty="0" smtClean="0"/>
              <a:t> </a:t>
            </a:r>
            <a:r>
              <a:rPr lang="fr-FR" sz="2800" dirty="0" err="1" smtClean="0"/>
              <a:t>since</a:t>
            </a:r>
            <a:r>
              <a:rPr lang="fr-FR" sz="2800" dirty="0" smtClean="0"/>
              <a:t>  </a:t>
            </a:r>
            <a:r>
              <a:rPr lang="fr-FR" sz="2800" dirty="0" err="1" smtClean="0"/>
              <a:t>january</a:t>
            </a:r>
            <a:r>
              <a:rPr lang="fr-FR" sz="2800" dirty="0" smtClean="0"/>
              <a:t> 2012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Board would like to extend its appreciation  to the </a:t>
            </a:r>
            <a:r>
              <a:rPr lang="en-US" sz="2800" dirty="0" smtClean="0"/>
              <a:t>Bylaws Review Working Group </a:t>
            </a:r>
            <a:r>
              <a:rPr lang="en-US" sz="2800" dirty="0"/>
              <a:t>and AFRINIC legal Counsel, </a:t>
            </a:r>
            <a:r>
              <a:rPr lang="en-US" sz="2800" dirty="0" err="1"/>
              <a:t>Mr</a:t>
            </a:r>
            <a:r>
              <a:rPr lang="en-US" sz="2800" dirty="0"/>
              <a:t> Ashok </a:t>
            </a:r>
            <a:r>
              <a:rPr lang="en-US" sz="2800" dirty="0" err="1"/>
              <a:t>Radhakisoon</a:t>
            </a:r>
            <a:r>
              <a:rPr lang="en-US" sz="2800" dirty="0"/>
              <a:t> for  their excellent job toward this fundamental change in AFRINIC  structure. The Board also thanks the community for its support  and contribution throughout the </a:t>
            </a:r>
            <a:r>
              <a:rPr lang="en-US" sz="2800" dirty="0" smtClean="0"/>
              <a:t>process</a:t>
            </a:r>
          </a:p>
          <a:p>
            <a:r>
              <a:rPr lang="en-US" sz="2800" dirty="0" smtClean="0"/>
              <a:t>The new bylaws have been finalized by the board and will be formally passed into resolution next week and then published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282154"/>
          </a:xfrm>
        </p:spPr>
        <p:txBody>
          <a:bodyPr>
            <a:noAutofit/>
          </a:bodyPr>
          <a:lstStyle/>
          <a:p>
            <a:r>
              <a:rPr lang="en-US" dirty="0" smtClean="0"/>
              <a:t>Average duration of board meetings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smtClean="0"/>
              <a:t>In </a:t>
            </a:r>
            <a:r>
              <a:rPr lang="fr-FR" sz="4000" dirty="0" err="1" smtClean="0"/>
              <a:t>teleconference</a:t>
            </a:r>
            <a:r>
              <a:rPr lang="fr-FR" sz="4000" dirty="0" smtClean="0"/>
              <a:t>: 2,5 </a:t>
            </a:r>
            <a:r>
              <a:rPr lang="fr-FR" sz="4000" dirty="0" err="1" smtClean="0"/>
              <a:t>hours</a:t>
            </a:r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smtClean="0"/>
              <a:t>In face to face meeting: up to 10 </a:t>
            </a:r>
            <a:r>
              <a:rPr lang="fr-FR" sz="4000" dirty="0" err="1" smtClean="0"/>
              <a:t>hours</a:t>
            </a:r>
            <a:endParaRPr lang="fr-FR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Rate of </a:t>
            </a:r>
            <a:r>
              <a:rPr lang="fr-FR" dirty="0" err="1" smtClean="0"/>
              <a:t>board</a:t>
            </a:r>
            <a:r>
              <a:rPr lang="fr-FR" dirty="0" smtClean="0"/>
              <a:t> meeting </a:t>
            </a:r>
            <a:r>
              <a:rPr lang="fr-FR" dirty="0" err="1"/>
              <a:t>a</a:t>
            </a:r>
            <a:r>
              <a:rPr lang="fr-FR" dirty="0" err="1" smtClean="0"/>
              <a:t>ttendance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3600" dirty="0" smtClean="0"/>
              <a:t>Face-to-face  80%</a:t>
            </a:r>
          </a:p>
          <a:p>
            <a:pPr>
              <a:lnSpc>
                <a:spcPct val="150000"/>
              </a:lnSpc>
            </a:pPr>
            <a:r>
              <a:rPr lang="fr-FR" sz="3600" dirty="0" err="1"/>
              <a:t>T</a:t>
            </a:r>
            <a:r>
              <a:rPr lang="fr-FR" sz="3600" dirty="0" err="1" smtClean="0"/>
              <a:t>eleconference</a:t>
            </a:r>
            <a:r>
              <a:rPr lang="fr-FR" sz="3600" dirty="0" smtClean="0"/>
              <a:t> meetings: 68%</a:t>
            </a:r>
          </a:p>
          <a:p>
            <a:pPr>
              <a:lnSpc>
                <a:spcPct val="150000"/>
              </a:lnSpc>
            </a:pPr>
            <a:r>
              <a:rPr lang="fr-FR" sz="3600" dirty="0" err="1" smtClean="0"/>
              <a:t>Region</a:t>
            </a:r>
            <a:r>
              <a:rPr lang="fr-FR" sz="3600" dirty="0" smtClean="0"/>
              <a:t> </a:t>
            </a:r>
            <a:r>
              <a:rPr lang="fr-FR" sz="3600" dirty="0" err="1" smtClean="0"/>
              <a:t>most</a:t>
            </a:r>
            <a:r>
              <a:rPr lang="fr-FR" sz="3600" dirty="0" smtClean="0"/>
              <a:t> </a:t>
            </a:r>
            <a:r>
              <a:rPr lang="fr-FR" sz="3600" dirty="0" err="1" smtClean="0"/>
              <a:t>often</a:t>
            </a:r>
            <a:r>
              <a:rPr lang="fr-FR" sz="3600" dirty="0" smtClean="0"/>
              <a:t> absent </a:t>
            </a:r>
            <a:r>
              <a:rPr lang="fr-FR" sz="3600" dirty="0" err="1" smtClean="0"/>
              <a:t>either</a:t>
            </a:r>
            <a:r>
              <a:rPr lang="fr-FR" sz="3600" dirty="0" smtClean="0"/>
              <a:t> in  f2f or </a:t>
            </a:r>
            <a:r>
              <a:rPr lang="fr-FR" sz="3600" dirty="0" err="1" smtClean="0"/>
              <a:t>teleconf</a:t>
            </a:r>
            <a:r>
              <a:rPr lang="fr-FR" sz="3600" dirty="0" smtClean="0"/>
              <a:t> meetings: </a:t>
            </a:r>
            <a:r>
              <a:rPr lang="fr-FR" sz="3600" dirty="0" err="1" smtClean="0"/>
              <a:t>North</a:t>
            </a:r>
            <a:endParaRPr lang="fr-FR" sz="3600" dirty="0" smtClean="0"/>
          </a:p>
          <a:p>
            <a:pPr>
              <a:lnSpc>
                <a:spcPct val="150000"/>
              </a:lnSpc>
            </a:pPr>
            <a:r>
              <a:rPr lang="fr-FR" sz="3600" dirty="0" err="1" smtClean="0"/>
              <a:t>Other</a:t>
            </a:r>
            <a:r>
              <a:rPr lang="fr-FR" sz="3600" dirty="0" smtClean="0"/>
              <a:t> </a:t>
            </a:r>
            <a:r>
              <a:rPr lang="fr-FR" sz="3600" dirty="0" err="1" smtClean="0"/>
              <a:t>regions</a:t>
            </a:r>
            <a:r>
              <a:rPr lang="fr-FR" sz="3600" dirty="0" smtClean="0"/>
              <a:t> are </a:t>
            </a:r>
            <a:r>
              <a:rPr lang="fr-FR" sz="3600" dirty="0" err="1" smtClean="0"/>
              <a:t>often</a:t>
            </a:r>
            <a:r>
              <a:rPr lang="fr-FR" sz="3600" dirty="0" smtClean="0"/>
              <a:t> </a:t>
            </a:r>
            <a:r>
              <a:rPr lang="fr-FR" sz="3600" dirty="0" err="1" smtClean="0"/>
              <a:t>presents</a:t>
            </a:r>
            <a:endParaRPr lang="fr-FR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Board updates Khartoum  2012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D958-C344-4A00-808D-F172CD8EE79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846</Words>
  <Application>Microsoft Office PowerPoint</Application>
  <PresentationFormat>On-screen Show (4:3)</PresentationFormat>
  <Paragraphs>443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Board Update    Dr.  Janvier NGNOULAYE Board member </vt:lpstr>
      <vt:lpstr>Board Update</vt:lpstr>
      <vt:lpstr>Reminder: Board composition after the last election</vt:lpstr>
      <vt:lpstr>Reminder: Board composition after the last election</vt:lpstr>
      <vt:lpstr>Board proceedings Since Afrinic-16 in Serekunda, The Gambia 12-18 May 2012</vt:lpstr>
      <vt:lpstr>Board proceedings Since Afrinic-16 in Serekunda, The Gambia 12-18 May 2012</vt:lpstr>
      <vt:lpstr>Resolutions</vt:lpstr>
      <vt:lpstr>Average duration of board meetings</vt:lpstr>
      <vt:lpstr>Rate of board meeting attendance</vt:lpstr>
      <vt:lpstr>International presence 2012 Subject of budget provisions</vt:lpstr>
      <vt:lpstr>Next Regular Board Meeting</vt:lpstr>
      <vt:lpstr>Thank you   Questions?</vt:lpstr>
    </vt:vector>
  </TitlesOfParts>
  <Company>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vd d</dc:creator>
  <cp:lastModifiedBy>nojav</cp:lastModifiedBy>
  <cp:revision>5</cp:revision>
  <dcterms:created xsi:type="dcterms:W3CDTF">2012-04-10T07:37:49Z</dcterms:created>
  <dcterms:modified xsi:type="dcterms:W3CDTF">2012-11-28T06:23:42Z</dcterms:modified>
</cp:coreProperties>
</file>