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9" r:id="rId2"/>
    <p:sldId id="261" r:id="rId3"/>
    <p:sldId id="262" r:id="rId4"/>
    <p:sldId id="264" r:id="rId5"/>
    <p:sldId id="266" r:id="rId6"/>
    <p:sldId id="265" r:id="rId7"/>
    <p:sldId id="271" r:id="rId8"/>
    <p:sldId id="263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5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9F7019-2003-F94B-8CCF-3F0656A9889A}" type="doc">
      <dgm:prSet loTypeId="urn:microsoft.com/office/officeart/2005/8/layout/radial4" loCatId="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7AE6914-109C-AE47-9244-56F4DC532CF6}">
      <dgm:prSet phldrT="[Text]"/>
      <dgm:spPr/>
      <dgm:t>
        <a:bodyPr/>
        <a:lstStyle/>
        <a:p>
          <a:r>
            <a:rPr lang="en-US" dirty="0" smtClean="0"/>
            <a:t>Relevance</a:t>
          </a:r>
        </a:p>
        <a:p>
          <a:r>
            <a:rPr lang="en-US" dirty="0" smtClean="0"/>
            <a:t>Efficiency</a:t>
          </a:r>
        </a:p>
        <a:p>
          <a:r>
            <a:rPr lang="en-US" dirty="0" smtClean="0"/>
            <a:t>Capacity</a:t>
          </a:r>
          <a:endParaRPr lang="en-US" dirty="0"/>
        </a:p>
      </dgm:t>
    </dgm:pt>
    <dgm:pt modelId="{FF9089FE-9784-AC41-91B7-A9D330F15FF8}" type="parTrans" cxnId="{1F2F4251-5C6B-D948-B0AD-82F212BA4050}">
      <dgm:prSet/>
      <dgm:spPr/>
      <dgm:t>
        <a:bodyPr/>
        <a:lstStyle/>
        <a:p>
          <a:endParaRPr lang="en-US"/>
        </a:p>
      </dgm:t>
    </dgm:pt>
    <dgm:pt modelId="{60FCC912-DA9B-2F45-A0FC-40837150374E}" type="sibTrans" cxnId="{1F2F4251-5C6B-D948-B0AD-82F212BA4050}">
      <dgm:prSet/>
      <dgm:spPr/>
      <dgm:t>
        <a:bodyPr/>
        <a:lstStyle/>
        <a:p>
          <a:endParaRPr lang="en-US"/>
        </a:p>
      </dgm:t>
    </dgm:pt>
    <dgm:pt modelId="{53DD7DE9-0A65-5643-ABB3-81EAA149B46B}">
      <dgm:prSet phldrT="[Text]"/>
      <dgm:spPr/>
      <dgm:t>
        <a:bodyPr/>
        <a:lstStyle/>
        <a:p>
          <a:r>
            <a:rPr lang="en-US" dirty="0" smtClean="0"/>
            <a:t>Effective Registration Service</a:t>
          </a:r>
          <a:endParaRPr lang="en-US" dirty="0"/>
        </a:p>
      </dgm:t>
    </dgm:pt>
    <dgm:pt modelId="{A1308806-B4F4-E94D-BE02-3915A26D1B29}" type="parTrans" cxnId="{34DA34FC-7433-234F-8DE9-22E9199E07B5}">
      <dgm:prSet/>
      <dgm:spPr/>
      <dgm:t>
        <a:bodyPr/>
        <a:lstStyle/>
        <a:p>
          <a:endParaRPr lang="en-US"/>
        </a:p>
      </dgm:t>
    </dgm:pt>
    <dgm:pt modelId="{B210895C-3010-334E-925D-CD9B5CD6C1C1}" type="sibTrans" cxnId="{34DA34FC-7433-234F-8DE9-22E9199E07B5}">
      <dgm:prSet/>
      <dgm:spPr/>
      <dgm:t>
        <a:bodyPr/>
        <a:lstStyle/>
        <a:p>
          <a:endParaRPr lang="en-US"/>
        </a:p>
      </dgm:t>
    </dgm:pt>
    <dgm:pt modelId="{8E6B88A4-35E4-4940-AD99-15CB98E60163}">
      <dgm:prSet phldrT="[Text]"/>
      <dgm:spPr/>
      <dgm:t>
        <a:bodyPr/>
        <a:lstStyle/>
        <a:p>
          <a:r>
            <a:rPr lang="en-US" dirty="0" smtClean="0"/>
            <a:t>Community Development</a:t>
          </a:r>
          <a:endParaRPr lang="en-US" dirty="0"/>
        </a:p>
      </dgm:t>
    </dgm:pt>
    <dgm:pt modelId="{26E24C9F-EB8D-C64B-8108-69D5083FEE9F}" type="parTrans" cxnId="{ACFBDA8B-5C3C-8748-8FC7-0C0E9CE468B7}">
      <dgm:prSet/>
      <dgm:spPr/>
      <dgm:t>
        <a:bodyPr/>
        <a:lstStyle/>
        <a:p>
          <a:endParaRPr lang="en-US"/>
        </a:p>
      </dgm:t>
    </dgm:pt>
    <dgm:pt modelId="{7E429A6E-F43E-454E-835A-00993E092AC8}" type="sibTrans" cxnId="{ACFBDA8B-5C3C-8748-8FC7-0C0E9CE468B7}">
      <dgm:prSet/>
      <dgm:spPr/>
      <dgm:t>
        <a:bodyPr/>
        <a:lstStyle/>
        <a:p>
          <a:endParaRPr lang="en-US"/>
        </a:p>
      </dgm:t>
    </dgm:pt>
    <dgm:pt modelId="{AD9879F6-80F9-CF4F-B3E4-8747C7531D62}">
      <dgm:prSet phldrT="[Text]"/>
      <dgm:spPr/>
      <dgm:t>
        <a:bodyPr/>
        <a:lstStyle/>
        <a:p>
          <a:r>
            <a:rPr lang="en-US" dirty="0" smtClean="0"/>
            <a:t>Core Infrastructure Stability</a:t>
          </a:r>
          <a:endParaRPr lang="en-US" dirty="0"/>
        </a:p>
      </dgm:t>
    </dgm:pt>
    <dgm:pt modelId="{4116A329-3B1B-3D44-86B9-35DDDA3DCFF8}" type="parTrans" cxnId="{E7C5370A-8EFA-1240-A737-ED9544180624}">
      <dgm:prSet/>
      <dgm:spPr/>
      <dgm:t>
        <a:bodyPr/>
        <a:lstStyle/>
        <a:p>
          <a:endParaRPr lang="en-US"/>
        </a:p>
      </dgm:t>
    </dgm:pt>
    <dgm:pt modelId="{3E04A9E2-93AF-3949-8CEB-9A4F465D29C9}" type="sibTrans" cxnId="{E7C5370A-8EFA-1240-A737-ED9544180624}">
      <dgm:prSet/>
      <dgm:spPr/>
      <dgm:t>
        <a:bodyPr/>
        <a:lstStyle/>
        <a:p>
          <a:endParaRPr lang="en-US"/>
        </a:p>
      </dgm:t>
    </dgm:pt>
    <dgm:pt modelId="{EC6587B1-3E9D-ED4E-A8CE-A8F8CAE8D928}">
      <dgm:prSet phldrT="[Text]"/>
      <dgm:spPr/>
      <dgm:t>
        <a:bodyPr/>
        <a:lstStyle/>
        <a:p>
          <a:r>
            <a:rPr lang="en-US" dirty="0" smtClean="0"/>
            <a:t>Global Infrastructure Stability</a:t>
          </a:r>
          <a:endParaRPr lang="en-US" dirty="0"/>
        </a:p>
      </dgm:t>
    </dgm:pt>
    <dgm:pt modelId="{D957F9E2-BCD8-6B4C-9CEC-FF7D5ADCCC84}" type="parTrans" cxnId="{C8FA516F-4E4C-F64E-AC12-13D42E198C1B}">
      <dgm:prSet/>
      <dgm:spPr/>
      <dgm:t>
        <a:bodyPr/>
        <a:lstStyle/>
        <a:p>
          <a:endParaRPr lang="en-US"/>
        </a:p>
      </dgm:t>
    </dgm:pt>
    <dgm:pt modelId="{22B19241-8152-2B4B-BC8D-0A10EC062C66}" type="sibTrans" cxnId="{C8FA516F-4E4C-F64E-AC12-13D42E198C1B}">
      <dgm:prSet/>
      <dgm:spPr/>
      <dgm:t>
        <a:bodyPr/>
        <a:lstStyle/>
        <a:p>
          <a:endParaRPr lang="en-US"/>
        </a:p>
      </dgm:t>
    </dgm:pt>
    <dgm:pt modelId="{5CC18490-FB14-5D49-985A-29F0C2F42581}" type="pres">
      <dgm:prSet presAssocID="{DD9F7019-2003-F94B-8CCF-3F0656A9889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4C32D48-AF04-DB40-B63C-B951172B76A2}" type="pres">
      <dgm:prSet presAssocID="{37AE6914-109C-AE47-9244-56F4DC532CF6}" presName="centerShape" presStyleLbl="node0" presStyleIdx="0" presStyleCnt="1" custLinFactNeighborX="749" custLinFactNeighborY="5541"/>
      <dgm:spPr/>
      <dgm:t>
        <a:bodyPr/>
        <a:lstStyle/>
        <a:p>
          <a:endParaRPr lang="en-US"/>
        </a:p>
      </dgm:t>
    </dgm:pt>
    <dgm:pt modelId="{CE4F85D7-C3BF-D344-8F46-B756BBDF630E}" type="pres">
      <dgm:prSet presAssocID="{A1308806-B4F4-E94D-BE02-3915A26D1B29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2BDE3389-B0A7-D347-9C3F-0DD52EB34E0E}" type="pres">
      <dgm:prSet presAssocID="{53DD7DE9-0A65-5643-ABB3-81EAA149B46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4F83A1-4800-0145-8483-09CE39B1F136}" type="pres">
      <dgm:prSet presAssocID="{26E24C9F-EB8D-C64B-8108-69D5083FEE9F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1EE0FFFF-E862-FA44-A8AA-BFCA041C7215}" type="pres">
      <dgm:prSet presAssocID="{8E6B88A4-35E4-4940-AD99-15CB98E6016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A3A0A1-ECFE-C74F-9FCE-3D2BFCA218D9}" type="pres">
      <dgm:prSet presAssocID="{4116A329-3B1B-3D44-86B9-35DDDA3DCFF8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47F69BDE-08DB-CD41-B443-9BB81D5D1D57}" type="pres">
      <dgm:prSet presAssocID="{AD9879F6-80F9-CF4F-B3E4-8747C7531D6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E93EB3-B76D-324E-B077-46599B0FCDF0}" type="pres">
      <dgm:prSet presAssocID="{D957F9E2-BCD8-6B4C-9CEC-FF7D5ADCCC84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EF930C7E-1635-9841-B9BF-AD92BE752492}" type="pres">
      <dgm:prSet presAssocID="{EC6587B1-3E9D-ED4E-A8CE-A8F8CAE8D92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C5370A-8EFA-1240-A737-ED9544180624}" srcId="{37AE6914-109C-AE47-9244-56F4DC532CF6}" destId="{AD9879F6-80F9-CF4F-B3E4-8747C7531D62}" srcOrd="2" destOrd="0" parTransId="{4116A329-3B1B-3D44-86B9-35DDDA3DCFF8}" sibTransId="{3E04A9E2-93AF-3949-8CEB-9A4F465D29C9}"/>
    <dgm:cxn modelId="{34DA34FC-7433-234F-8DE9-22E9199E07B5}" srcId="{37AE6914-109C-AE47-9244-56F4DC532CF6}" destId="{53DD7DE9-0A65-5643-ABB3-81EAA149B46B}" srcOrd="0" destOrd="0" parTransId="{A1308806-B4F4-E94D-BE02-3915A26D1B29}" sibTransId="{B210895C-3010-334E-925D-CD9B5CD6C1C1}"/>
    <dgm:cxn modelId="{55B06183-EBE3-4E48-856C-24DC7CCCDA11}" type="presOf" srcId="{EC6587B1-3E9D-ED4E-A8CE-A8F8CAE8D928}" destId="{EF930C7E-1635-9841-B9BF-AD92BE752492}" srcOrd="0" destOrd="0" presId="urn:microsoft.com/office/officeart/2005/8/layout/radial4"/>
    <dgm:cxn modelId="{9DEE7950-2796-B44D-A896-F55A219F10FC}" type="presOf" srcId="{AD9879F6-80F9-CF4F-B3E4-8747C7531D62}" destId="{47F69BDE-08DB-CD41-B443-9BB81D5D1D57}" srcOrd="0" destOrd="0" presId="urn:microsoft.com/office/officeart/2005/8/layout/radial4"/>
    <dgm:cxn modelId="{ABDE39D6-241A-AF4F-B1C9-C1B6B7F68788}" type="presOf" srcId="{DD9F7019-2003-F94B-8CCF-3F0656A9889A}" destId="{5CC18490-FB14-5D49-985A-29F0C2F42581}" srcOrd="0" destOrd="0" presId="urn:microsoft.com/office/officeart/2005/8/layout/radial4"/>
    <dgm:cxn modelId="{F38DAEBD-D4BF-D944-A959-8CF028E93C85}" type="presOf" srcId="{4116A329-3B1B-3D44-86B9-35DDDA3DCFF8}" destId="{72A3A0A1-ECFE-C74F-9FCE-3D2BFCA218D9}" srcOrd="0" destOrd="0" presId="urn:microsoft.com/office/officeart/2005/8/layout/radial4"/>
    <dgm:cxn modelId="{AA84571C-FD86-DB4E-A264-1F6EE4F7C2BB}" type="presOf" srcId="{53DD7DE9-0A65-5643-ABB3-81EAA149B46B}" destId="{2BDE3389-B0A7-D347-9C3F-0DD52EB34E0E}" srcOrd="0" destOrd="0" presId="urn:microsoft.com/office/officeart/2005/8/layout/radial4"/>
    <dgm:cxn modelId="{8A88D40A-0D2C-8D4F-9677-18E979761A87}" type="presOf" srcId="{26E24C9F-EB8D-C64B-8108-69D5083FEE9F}" destId="{364F83A1-4800-0145-8483-09CE39B1F136}" srcOrd="0" destOrd="0" presId="urn:microsoft.com/office/officeart/2005/8/layout/radial4"/>
    <dgm:cxn modelId="{1F2F4251-5C6B-D948-B0AD-82F212BA4050}" srcId="{DD9F7019-2003-F94B-8CCF-3F0656A9889A}" destId="{37AE6914-109C-AE47-9244-56F4DC532CF6}" srcOrd="0" destOrd="0" parTransId="{FF9089FE-9784-AC41-91B7-A9D330F15FF8}" sibTransId="{60FCC912-DA9B-2F45-A0FC-40837150374E}"/>
    <dgm:cxn modelId="{ACFBDA8B-5C3C-8748-8FC7-0C0E9CE468B7}" srcId="{37AE6914-109C-AE47-9244-56F4DC532CF6}" destId="{8E6B88A4-35E4-4940-AD99-15CB98E60163}" srcOrd="1" destOrd="0" parTransId="{26E24C9F-EB8D-C64B-8108-69D5083FEE9F}" sibTransId="{7E429A6E-F43E-454E-835A-00993E092AC8}"/>
    <dgm:cxn modelId="{CB4BABB7-725A-CE42-B3E1-BC7B39E9AF93}" type="presOf" srcId="{D957F9E2-BCD8-6B4C-9CEC-FF7D5ADCCC84}" destId="{F3E93EB3-B76D-324E-B077-46599B0FCDF0}" srcOrd="0" destOrd="0" presId="urn:microsoft.com/office/officeart/2005/8/layout/radial4"/>
    <dgm:cxn modelId="{ED548A0D-15AE-964F-B80E-630DFC8DFA5D}" type="presOf" srcId="{A1308806-B4F4-E94D-BE02-3915A26D1B29}" destId="{CE4F85D7-C3BF-D344-8F46-B756BBDF630E}" srcOrd="0" destOrd="0" presId="urn:microsoft.com/office/officeart/2005/8/layout/radial4"/>
    <dgm:cxn modelId="{6BB488B9-2C46-884D-90D1-ADA1091C34D8}" type="presOf" srcId="{8E6B88A4-35E4-4940-AD99-15CB98E60163}" destId="{1EE0FFFF-E862-FA44-A8AA-BFCA041C7215}" srcOrd="0" destOrd="0" presId="urn:microsoft.com/office/officeart/2005/8/layout/radial4"/>
    <dgm:cxn modelId="{C8FA516F-4E4C-F64E-AC12-13D42E198C1B}" srcId="{37AE6914-109C-AE47-9244-56F4DC532CF6}" destId="{EC6587B1-3E9D-ED4E-A8CE-A8F8CAE8D928}" srcOrd="3" destOrd="0" parTransId="{D957F9E2-BCD8-6B4C-9CEC-FF7D5ADCCC84}" sibTransId="{22B19241-8152-2B4B-BC8D-0A10EC062C66}"/>
    <dgm:cxn modelId="{72B41ED0-D058-C84D-8227-08046278E430}" type="presOf" srcId="{37AE6914-109C-AE47-9244-56F4DC532CF6}" destId="{44C32D48-AF04-DB40-B63C-B951172B76A2}" srcOrd="0" destOrd="0" presId="urn:microsoft.com/office/officeart/2005/8/layout/radial4"/>
    <dgm:cxn modelId="{D5F2558C-CE8B-534E-9C2D-D89590AF9F5E}" type="presParOf" srcId="{5CC18490-FB14-5D49-985A-29F0C2F42581}" destId="{44C32D48-AF04-DB40-B63C-B951172B76A2}" srcOrd="0" destOrd="0" presId="urn:microsoft.com/office/officeart/2005/8/layout/radial4"/>
    <dgm:cxn modelId="{1A9950FF-4612-344D-BE46-3164734446D5}" type="presParOf" srcId="{5CC18490-FB14-5D49-985A-29F0C2F42581}" destId="{CE4F85D7-C3BF-D344-8F46-B756BBDF630E}" srcOrd="1" destOrd="0" presId="urn:microsoft.com/office/officeart/2005/8/layout/radial4"/>
    <dgm:cxn modelId="{07F13583-B876-6341-BE02-E048C17F5959}" type="presParOf" srcId="{5CC18490-FB14-5D49-985A-29F0C2F42581}" destId="{2BDE3389-B0A7-D347-9C3F-0DD52EB34E0E}" srcOrd="2" destOrd="0" presId="urn:microsoft.com/office/officeart/2005/8/layout/radial4"/>
    <dgm:cxn modelId="{56189D77-25EA-8145-BDCA-9771765E13E4}" type="presParOf" srcId="{5CC18490-FB14-5D49-985A-29F0C2F42581}" destId="{364F83A1-4800-0145-8483-09CE39B1F136}" srcOrd="3" destOrd="0" presId="urn:microsoft.com/office/officeart/2005/8/layout/radial4"/>
    <dgm:cxn modelId="{792ED7C9-2C4E-D940-9F30-2A0527821AEC}" type="presParOf" srcId="{5CC18490-FB14-5D49-985A-29F0C2F42581}" destId="{1EE0FFFF-E862-FA44-A8AA-BFCA041C7215}" srcOrd="4" destOrd="0" presId="urn:microsoft.com/office/officeart/2005/8/layout/radial4"/>
    <dgm:cxn modelId="{0310A23C-3DA5-1C4D-A51F-45C12A445F18}" type="presParOf" srcId="{5CC18490-FB14-5D49-985A-29F0C2F42581}" destId="{72A3A0A1-ECFE-C74F-9FCE-3D2BFCA218D9}" srcOrd="5" destOrd="0" presId="urn:microsoft.com/office/officeart/2005/8/layout/radial4"/>
    <dgm:cxn modelId="{D7A6ED16-B633-ED40-BD2D-92D3E7CFA8B1}" type="presParOf" srcId="{5CC18490-FB14-5D49-985A-29F0C2F42581}" destId="{47F69BDE-08DB-CD41-B443-9BB81D5D1D57}" srcOrd="6" destOrd="0" presId="urn:microsoft.com/office/officeart/2005/8/layout/radial4"/>
    <dgm:cxn modelId="{472BB8F9-93C5-574F-97E8-C9FD9B86D4F4}" type="presParOf" srcId="{5CC18490-FB14-5D49-985A-29F0C2F42581}" destId="{F3E93EB3-B76D-324E-B077-46599B0FCDF0}" srcOrd="7" destOrd="0" presId="urn:microsoft.com/office/officeart/2005/8/layout/radial4"/>
    <dgm:cxn modelId="{F4249834-A908-3344-B3F2-448122A29D96}" type="presParOf" srcId="{5CC18490-FB14-5D49-985A-29F0C2F42581}" destId="{EF930C7E-1635-9841-B9BF-AD92BE752492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C32D48-AF04-DB40-B63C-B951172B76A2}">
      <dsp:nvSpPr>
        <dsp:cNvPr id="0" name=""/>
        <dsp:cNvSpPr/>
      </dsp:nvSpPr>
      <dsp:spPr>
        <a:xfrm>
          <a:off x="2661579" y="2980906"/>
          <a:ext cx="1938238" cy="19382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Relevance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Efficiency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Capacity</a:t>
          </a:r>
          <a:endParaRPr lang="en-US" sz="2500" kern="1200" dirty="0"/>
        </a:p>
      </dsp:txBody>
      <dsp:txXfrm>
        <a:off x="2945427" y="3264754"/>
        <a:ext cx="1370542" cy="1370542"/>
      </dsp:txXfrm>
    </dsp:sp>
    <dsp:sp modelId="{CE4F85D7-C3BF-D344-8F46-B756BBDF630E}">
      <dsp:nvSpPr>
        <dsp:cNvPr id="0" name=""/>
        <dsp:cNvSpPr/>
      </dsp:nvSpPr>
      <dsp:spPr>
        <a:xfrm rot="12038888">
          <a:off x="863421" y="2973894"/>
          <a:ext cx="1819748" cy="55239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DE3389-B0A7-D347-9C3F-0DD52EB34E0E}">
      <dsp:nvSpPr>
        <dsp:cNvPr id="0" name=""/>
        <dsp:cNvSpPr/>
      </dsp:nvSpPr>
      <dsp:spPr>
        <a:xfrm>
          <a:off x="1205" y="2192715"/>
          <a:ext cx="1841326" cy="147306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Effective Registration Service</a:t>
          </a:r>
          <a:endParaRPr lang="en-US" sz="2300" kern="1200" dirty="0"/>
        </a:p>
      </dsp:txBody>
      <dsp:txXfrm>
        <a:off x="44349" y="2235859"/>
        <a:ext cx="1755038" cy="1386773"/>
      </dsp:txXfrm>
    </dsp:sp>
    <dsp:sp modelId="{364F83A1-4800-0145-8483-09CE39B1F136}">
      <dsp:nvSpPr>
        <dsp:cNvPr id="0" name=""/>
        <dsp:cNvSpPr/>
      </dsp:nvSpPr>
      <dsp:spPr>
        <a:xfrm rot="14803272">
          <a:off x="1825376" y="1771522"/>
          <a:ext cx="1973788" cy="552397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E0FFFF-E862-FA44-A8AA-BFCA041C7215}">
      <dsp:nvSpPr>
        <dsp:cNvPr id="0" name=""/>
        <dsp:cNvSpPr/>
      </dsp:nvSpPr>
      <dsp:spPr>
        <a:xfrm>
          <a:off x="1501581" y="404637"/>
          <a:ext cx="1841326" cy="14730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Community Development</a:t>
          </a:r>
          <a:endParaRPr lang="en-US" sz="2300" kern="1200" dirty="0"/>
        </a:p>
      </dsp:txBody>
      <dsp:txXfrm>
        <a:off x="1544725" y="447781"/>
        <a:ext cx="1755038" cy="1386773"/>
      </dsp:txXfrm>
    </dsp:sp>
    <dsp:sp modelId="{72A3A0A1-ECFE-C74F-9FCE-3D2BFCA218D9}">
      <dsp:nvSpPr>
        <dsp:cNvPr id="0" name=""/>
        <dsp:cNvSpPr/>
      </dsp:nvSpPr>
      <dsp:spPr>
        <a:xfrm rot="17510377">
          <a:off x="3422964" y="1767110"/>
          <a:ext cx="1943791" cy="552397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F69BDE-08DB-CD41-B443-9BB81D5D1D57}">
      <dsp:nvSpPr>
        <dsp:cNvPr id="0" name=""/>
        <dsp:cNvSpPr/>
      </dsp:nvSpPr>
      <dsp:spPr>
        <a:xfrm>
          <a:off x="3835752" y="404637"/>
          <a:ext cx="1841326" cy="14730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Core Infrastructure Stability</a:t>
          </a:r>
          <a:endParaRPr lang="en-US" sz="2300" kern="1200" dirty="0"/>
        </a:p>
      </dsp:txBody>
      <dsp:txXfrm>
        <a:off x="3878896" y="447781"/>
        <a:ext cx="1755038" cy="1386773"/>
      </dsp:txXfrm>
    </dsp:sp>
    <dsp:sp modelId="{F3E93EB3-B76D-324E-B077-46599B0FCDF0}">
      <dsp:nvSpPr>
        <dsp:cNvPr id="0" name=""/>
        <dsp:cNvSpPr/>
      </dsp:nvSpPr>
      <dsp:spPr>
        <a:xfrm rot="20325514">
          <a:off x="4569397" y="2969465"/>
          <a:ext cx="1746728" cy="552397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z="-38100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930C7E-1635-9841-B9BF-AD92BE752492}">
      <dsp:nvSpPr>
        <dsp:cNvPr id="0" name=""/>
        <dsp:cNvSpPr/>
      </dsp:nvSpPr>
      <dsp:spPr>
        <a:xfrm>
          <a:off x="5336127" y="2192715"/>
          <a:ext cx="1841326" cy="147306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Global Infrastructure Stability</a:t>
          </a:r>
          <a:endParaRPr lang="en-US" sz="2300" kern="1200" dirty="0"/>
        </a:p>
      </dsp:txBody>
      <dsp:txXfrm>
        <a:off x="5379271" y="2235859"/>
        <a:ext cx="1755038" cy="13867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279C29-D36B-7040-8B19-AE0DEB1C1D8C}" type="datetimeFigureOut">
              <a:rPr lang="en-US" smtClean="0"/>
              <a:t>2012-11-27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92FF22-FDF5-0540-BB93-A6328EDCA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44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60324" y="2130425"/>
            <a:ext cx="4697876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33868" y="3873747"/>
            <a:ext cx="4510132" cy="1107096"/>
          </a:xfrm>
        </p:spPr>
        <p:txBody>
          <a:bodyPr/>
          <a:lstStyle>
            <a:lvl1pPr marL="0" indent="0" algn="l">
              <a:buNone/>
              <a:defRPr sz="28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</a:t>
            </a:r>
          </a:p>
          <a:p>
            <a:r>
              <a:rPr lang="en-US" dirty="0" smtClean="0"/>
              <a:t>Title, </a:t>
            </a:r>
            <a:r>
              <a:rPr lang="en-US" dirty="0" smtClean="0"/>
              <a:t>Date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t>2012-11-27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473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t>2012-11-27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72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t>2012-11-27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91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ing - Top Text - Bottom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9"/>
          <p:cNvSpPr>
            <a:spLocks noGrp="1"/>
          </p:cNvSpPr>
          <p:nvPr>
            <p:ph sz="quarter" idx="13"/>
          </p:nvPr>
        </p:nvSpPr>
        <p:spPr>
          <a:xfrm>
            <a:off x="814818" y="2954088"/>
            <a:ext cx="8202613" cy="213311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9" name="Vertical Text Placeholder 8"/>
          <p:cNvSpPr>
            <a:spLocks noGrp="1"/>
          </p:cNvSpPr>
          <p:nvPr>
            <p:ph type="body" orient="vert" sz="quarter" idx="15"/>
          </p:nvPr>
        </p:nvSpPr>
        <p:spPr>
          <a:xfrm>
            <a:off x="121599" y="2"/>
            <a:ext cx="523220" cy="6756398"/>
          </a:xfrm>
        </p:spPr>
        <p:txBody>
          <a:bodyPr vert="vert270">
            <a:spAutoFit/>
          </a:bodyPr>
          <a:lstStyle>
            <a:lvl1pPr algn="ctr">
              <a:buFontTx/>
              <a:buNone/>
              <a:defRPr sz="2200" b="1" i="0" baseline="0">
                <a:effectLst>
                  <a:glow rad="101600">
                    <a:schemeClr val="bg1">
                      <a:alpha val="75000"/>
                    </a:schemeClr>
                  </a:glow>
                </a:effectLst>
                <a:latin typeface="Ubuntu"/>
                <a:cs typeface="Ubuntu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learn.afrinic.net | slide </a:t>
            </a:r>
            <a:fld id="{EAEF3E9B-6EE2-8F4B-9C8D-1C3B76B03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9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t>2012-11-27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57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t>2012-11-27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49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t>2012-11-27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3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t>2012-11-27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12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t>2012-11-27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8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t>2012-11-27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33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t>2012-11-27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32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0C7C9-A412-8542-B60B-08D2B2DEFE31}" type="datetimeFigureOut">
              <a:rPr lang="en-US" smtClean="0"/>
              <a:t>2012-11-27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06EB-BE18-314F-9DAD-3080EE8D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92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0C7C9-A412-8542-B60B-08D2B2DEFE31}" type="datetimeFigureOut">
              <a:rPr lang="en-US" smtClean="0"/>
              <a:t>2012-11-27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D06EB-BE18-314F-9DAD-3080EE8D5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48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60324" y="2130425"/>
            <a:ext cx="4697876" cy="1064741"/>
          </a:xfrm>
        </p:spPr>
        <p:txBody>
          <a:bodyPr/>
          <a:lstStyle/>
          <a:p>
            <a:r>
              <a:rPr lang="en-US" b="1" dirty="0" smtClean="0"/>
              <a:t>Corporate Update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163" y="3600450"/>
            <a:ext cx="3969037" cy="1107096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en-US" sz="3600" dirty="0" smtClean="0"/>
              <a:t>Adiel A. Akplogan</a:t>
            </a:r>
          </a:p>
          <a:p>
            <a:pPr algn="r"/>
            <a:r>
              <a:rPr lang="en-US" dirty="0" smtClean="0"/>
              <a:t>CEO, AFRINIC</a:t>
            </a:r>
          </a:p>
          <a:p>
            <a:pPr algn="r"/>
            <a:r>
              <a:rPr lang="en-US" dirty="0" smtClean="0"/>
              <a:t>28 November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870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3974" y="274638"/>
            <a:ext cx="7362825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 Black"/>
                <a:cs typeface="Arial Black"/>
              </a:rPr>
              <a:t>AFRINIC at glanc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 Black"/>
                <a:cs typeface="Arial Black"/>
              </a:rPr>
              <a:t>e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323974" y="1526361"/>
            <a:ext cx="7362825" cy="456357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Arial Black" charset="0"/>
                <a:ea typeface="ＭＳ Ｐゴシック" charset="0"/>
                <a:cs typeface="Arial Black" charset="0"/>
              </a:rPr>
              <a:t>34 </a:t>
            </a:r>
            <a:r>
              <a:rPr lang="en-US" sz="2400" dirty="0" smtClean="0">
                <a:latin typeface="Arial Black" charset="0"/>
                <a:ea typeface="ＭＳ Ｐゴシック" charset="0"/>
                <a:cs typeface="Arial Black" charset="0"/>
              </a:rPr>
              <a:t>full time Staff </a:t>
            </a:r>
            <a:r>
              <a:rPr lang="en-US" sz="2400" dirty="0">
                <a:latin typeface="Century Gothic" charset="0"/>
                <a:ea typeface="ＭＳ Ｐゴシック" charset="0"/>
                <a:cs typeface="Century Gothic" charset="0"/>
              </a:rPr>
              <a:t>at </a:t>
            </a:r>
            <a:r>
              <a:rPr lang="en-US" sz="2400" dirty="0" smtClean="0">
                <a:latin typeface="Century Gothic" charset="0"/>
                <a:ea typeface="ＭＳ Ｐゴシック" charset="0"/>
                <a:cs typeface="Century Gothic" charset="0"/>
              </a:rPr>
              <a:t>work</a:t>
            </a:r>
            <a:endParaRPr lang="en-US" sz="2400" b="1" dirty="0" smtClean="0">
              <a:ea typeface="ＭＳ Ｐゴシック" charset="0"/>
            </a:endParaRPr>
          </a:p>
          <a:p>
            <a:r>
              <a:rPr lang="en-US" sz="2400" dirty="0" smtClean="0">
                <a:latin typeface="Arial Black" charset="0"/>
                <a:ea typeface="ＭＳ Ｐゴシック" charset="0"/>
                <a:cs typeface="Arial Black" charset="0"/>
              </a:rPr>
              <a:t>112</a:t>
            </a:r>
            <a:r>
              <a:rPr lang="en-US" sz="2400" dirty="0" smtClean="0">
                <a:latin typeface="Century Gothic" charset="0"/>
                <a:ea typeface="ＭＳ Ｐゴシック" charset="0"/>
                <a:cs typeface="Century Gothic" charset="0"/>
              </a:rPr>
              <a:t> </a:t>
            </a:r>
            <a:r>
              <a:rPr lang="en-US" sz="2400" dirty="0">
                <a:latin typeface="Century Gothic" charset="0"/>
                <a:ea typeface="ＭＳ Ｐゴシック" charset="0"/>
                <a:cs typeface="Century Gothic" charset="0"/>
              </a:rPr>
              <a:t>New </a:t>
            </a:r>
            <a:r>
              <a:rPr lang="en-US" sz="2400" dirty="0" smtClean="0">
                <a:latin typeface="Century Gothic" charset="0"/>
                <a:ea typeface="ＭＳ Ｐゴシック" charset="0"/>
                <a:cs typeface="Century Gothic" charset="0"/>
              </a:rPr>
              <a:t>Members (15% growth</a:t>
            </a:r>
            <a:r>
              <a:rPr lang="en-US" sz="2400" dirty="0" smtClean="0">
                <a:latin typeface="Century Gothic" charset="0"/>
                <a:ea typeface="ＭＳ Ｐゴシック" charset="0"/>
                <a:cs typeface="Century Gothic" charset="0"/>
              </a:rPr>
              <a:t>)</a:t>
            </a:r>
          </a:p>
          <a:p>
            <a:r>
              <a:rPr lang="en-US" sz="2400" dirty="0" smtClean="0">
                <a:latin typeface="Arial Black" charset="0"/>
                <a:ea typeface="ＭＳ Ｐゴシック" charset="0"/>
                <a:cs typeface="Arial Black" charset="0"/>
              </a:rPr>
              <a:t>17</a:t>
            </a:r>
            <a:r>
              <a:rPr lang="en-US" sz="2400" dirty="0" smtClean="0">
                <a:latin typeface="Century Gothic" charset="0"/>
                <a:ea typeface="ＭＳ Ｐゴシック" charset="0"/>
                <a:cs typeface="Century Gothic" charset="0"/>
              </a:rPr>
              <a:t> training sessions in 2012 </a:t>
            </a:r>
            <a:r>
              <a:rPr lang="en-US" sz="2400" dirty="0" smtClean="0">
                <a:latin typeface="Arial Black"/>
                <a:ea typeface="ＭＳ Ｐゴシック" charset="0"/>
                <a:cs typeface="Arial Black"/>
              </a:rPr>
              <a:t>500</a:t>
            </a:r>
            <a:r>
              <a:rPr lang="en-US" sz="2400" dirty="0" smtClean="0">
                <a:latin typeface="Century Gothic" charset="0"/>
                <a:ea typeface="ＭＳ Ｐゴシック" charset="0"/>
                <a:cs typeface="Century Gothic" charset="0"/>
              </a:rPr>
              <a:t> people</a:t>
            </a:r>
          </a:p>
          <a:p>
            <a:r>
              <a:rPr lang="en-US" sz="2400" dirty="0" smtClean="0">
                <a:latin typeface="Century Gothic" charset="0"/>
                <a:ea typeface="ＭＳ Ｐゴシック" charset="0"/>
                <a:cs typeface="Century Gothic" charset="0"/>
              </a:rPr>
              <a:t>trained new </a:t>
            </a:r>
            <a:r>
              <a:rPr lang="en-US" sz="2400" dirty="0">
                <a:latin typeface="Century Gothic" charset="0"/>
                <a:ea typeface="ＭＳ Ｐゴシック" charset="0"/>
                <a:cs typeface="Century Gothic" charset="0"/>
              </a:rPr>
              <a:t>IPv6 allocations/Assignments in </a:t>
            </a:r>
            <a:r>
              <a:rPr lang="en-US" sz="2400" dirty="0" smtClean="0">
                <a:latin typeface="Century Gothic" charset="0"/>
                <a:ea typeface="ＭＳ Ｐゴシック" charset="0"/>
                <a:cs typeface="Century Gothic" charset="0"/>
              </a:rPr>
              <a:t>2011</a:t>
            </a:r>
            <a:endParaRPr lang="en-US" sz="2400" dirty="0">
              <a:latin typeface="Century Gothic" charset="0"/>
              <a:ea typeface="ＭＳ Ｐゴシック" charset="0"/>
              <a:cs typeface="Century Gothic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latin typeface="Century Gothic" charset="0"/>
                <a:ea typeface="ＭＳ Ｐゴシック" charset="0"/>
                <a:cs typeface="Century Gothic" charset="0"/>
              </a:rPr>
              <a:t>More than </a:t>
            </a:r>
            <a:r>
              <a:rPr lang="en-US" sz="2400" dirty="0" smtClean="0">
                <a:latin typeface="Arial Black" charset="0"/>
                <a:ea typeface="ＭＳ Ｐゴシック" charset="0"/>
                <a:cs typeface="Arial Black" charset="0"/>
              </a:rPr>
              <a:t>260</a:t>
            </a:r>
            <a:r>
              <a:rPr lang="en-US" sz="2400" dirty="0" smtClean="0">
                <a:latin typeface="Century Gothic" charset="0"/>
                <a:ea typeface="ＭＳ Ｐゴシック" charset="0"/>
                <a:cs typeface="Century Gothic" charset="0"/>
              </a:rPr>
              <a:t> total travels </a:t>
            </a:r>
            <a:r>
              <a:rPr lang="en-US" sz="2400" dirty="0">
                <a:latin typeface="Century Gothic" charset="0"/>
                <a:ea typeface="ＭＳ Ｐゴシック" charset="0"/>
                <a:cs typeface="Century Gothic" charset="0"/>
              </a:rPr>
              <a:t>handled to </a:t>
            </a:r>
            <a:r>
              <a:rPr lang="en-US" sz="2400" dirty="0" smtClean="0">
                <a:latin typeface="Century Gothic" charset="0"/>
                <a:ea typeface="ＭＳ Ｐゴシック" charset="0"/>
                <a:cs typeface="Century Gothic" charset="0"/>
              </a:rPr>
              <a:t>participate </a:t>
            </a:r>
            <a:r>
              <a:rPr lang="en-US" sz="2400" dirty="0">
                <a:latin typeface="Century Gothic" charset="0"/>
                <a:ea typeface="ＭＳ Ｐゴシック" charset="0"/>
                <a:cs typeface="Century Gothic" charset="0"/>
              </a:rPr>
              <a:t>to more than </a:t>
            </a:r>
            <a:r>
              <a:rPr lang="en-US" sz="2400" dirty="0">
                <a:latin typeface="Arial Black" charset="0"/>
                <a:ea typeface="ＭＳ Ｐゴシック" charset="0"/>
                <a:cs typeface="Arial Black" charset="0"/>
              </a:rPr>
              <a:t>30</a:t>
            </a:r>
            <a:r>
              <a:rPr lang="en-US" sz="2400" dirty="0">
                <a:latin typeface="Century Gothic" charset="0"/>
                <a:ea typeface="ＭＳ Ｐゴシック" charset="0"/>
                <a:cs typeface="Century Gothic" charset="0"/>
              </a:rPr>
              <a:t> events around the </a:t>
            </a:r>
            <a:r>
              <a:rPr lang="en-US" sz="2400" dirty="0" smtClean="0">
                <a:latin typeface="Century Gothic" charset="0"/>
                <a:ea typeface="ＭＳ Ｐゴシック" charset="0"/>
                <a:cs typeface="Century Gothic" charset="0"/>
              </a:rPr>
              <a:t>world.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Century Gothic" charset="0"/>
                <a:ea typeface="ＭＳ Ｐゴシック" charset="0"/>
                <a:cs typeface="Century Gothic" charset="0"/>
              </a:rPr>
              <a:t>A balanced Budget of </a:t>
            </a:r>
            <a:r>
              <a:rPr lang="en-US" sz="2400" dirty="0" smtClean="0">
                <a:latin typeface="Arial Black"/>
                <a:ea typeface="ＭＳ Ｐゴシック" charset="0"/>
                <a:cs typeface="Arial Black"/>
              </a:rPr>
              <a:t>USD 2,7 M </a:t>
            </a:r>
            <a:endParaRPr lang="en-US" sz="2400" dirty="0">
              <a:latin typeface="Arial Black"/>
              <a:ea typeface="ＭＳ Ｐゴシック" charset="0"/>
              <a:cs typeface="Arial Black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Century Gothic" charset="0"/>
                <a:ea typeface="ＭＳ Ｐゴシック" charset="0"/>
                <a:cs typeface="Century Gothic" charset="0"/>
              </a:rPr>
              <a:t>All </a:t>
            </a:r>
            <a:r>
              <a:rPr lang="en-US" sz="2400" dirty="0">
                <a:latin typeface="Century Gothic" charset="0"/>
                <a:ea typeface="ＭＳ Ｐゴシック" charset="0"/>
                <a:cs typeface="Century Gothic" charset="0"/>
              </a:rPr>
              <a:t>of this is now supported by our new Organisation </a:t>
            </a:r>
            <a:r>
              <a:rPr lang="en-US" sz="2400" dirty="0" smtClean="0">
                <a:latin typeface="Arial Black"/>
                <a:ea typeface="ＭＳ Ｐゴシック" charset="0"/>
                <a:cs typeface="Arial Black"/>
              </a:rPr>
              <a:t>Structure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Century Gothic"/>
                <a:ea typeface="ＭＳ Ｐゴシック" charset="0"/>
                <a:cs typeface="Century Gothic"/>
              </a:rPr>
              <a:t>Complete the review of </a:t>
            </a:r>
            <a:r>
              <a:rPr lang="en-US" sz="2400" dirty="0">
                <a:latin typeface="Arial Black"/>
                <a:ea typeface="ＭＳ Ｐゴシック" charset="0"/>
                <a:cs typeface="Arial Black"/>
              </a:rPr>
              <a:t>Bylaw </a:t>
            </a:r>
            <a:r>
              <a:rPr lang="en-US" sz="2400" dirty="0" smtClean="0">
                <a:latin typeface="Arial Black"/>
                <a:ea typeface="ＭＳ Ｐゴシック" charset="0"/>
                <a:cs typeface="Arial Black"/>
              </a:rPr>
              <a:t>Process</a:t>
            </a:r>
            <a:endParaRPr lang="en-US" sz="2400" dirty="0">
              <a:latin typeface="Arial Black"/>
              <a:ea typeface="ＭＳ Ｐゴシック" charset="0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708574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>
          <a:xfrm rot="16200000">
            <a:off x="-1343981" y="2791423"/>
            <a:ext cx="3862331" cy="604584"/>
          </a:xfrm>
        </p:spPr>
        <p:txBody>
          <a:bodyPr lIns="53218" tIns="53218" rIns="146351" bIns="53218">
            <a:noAutofit/>
          </a:bodyPr>
          <a:lstStyle/>
          <a:p>
            <a:pPr marL="29234" defTabSz="957700">
              <a:defRPr/>
            </a:pPr>
            <a:r>
              <a:rPr lang="en-US" sz="3200" b="1" dirty="0" smtClean="0">
                <a:solidFill>
                  <a:schemeClr val="accent6"/>
                </a:solidFill>
                <a:latin typeface="Arial Black"/>
                <a:cs typeface="Arial Black"/>
              </a:rPr>
              <a:t>New Structure</a:t>
            </a:r>
            <a:endParaRPr lang="en-US" sz="3200" b="1" dirty="0">
              <a:solidFill>
                <a:schemeClr val="accent6"/>
              </a:solidFill>
              <a:latin typeface="Arial Black"/>
              <a:cs typeface="Arial Black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490971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Eurostile"/>
                <a:cs typeface="Eurostile"/>
              </a:rPr>
              <a:t>Page </a:t>
            </a:r>
            <a:fld id="{7A3D06EB-BE18-314F-9DAD-3080EE8D5A3E}" type="slidenum">
              <a:rPr lang="en-US" sz="1200" smtClean="0">
                <a:solidFill>
                  <a:schemeClr val="bg1">
                    <a:lumMod val="50000"/>
                  </a:schemeClr>
                </a:solidFill>
                <a:latin typeface="Eurostile"/>
                <a:cs typeface="Eurostile"/>
              </a:rPr>
              <a:pPr algn="r"/>
              <a:t>3</a:t>
            </a:fld>
            <a:endParaRPr lang="en-US" sz="1200" dirty="0">
              <a:solidFill>
                <a:schemeClr val="bg1">
                  <a:lumMod val="50000"/>
                </a:schemeClr>
              </a:solidFill>
              <a:latin typeface="Eurostile"/>
              <a:cs typeface="Eurostile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920" y="503538"/>
            <a:ext cx="7541170" cy="5823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616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4255" y="133527"/>
            <a:ext cx="67691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E46C0A"/>
                </a:solidFill>
                <a:latin typeface="Arial Black"/>
                <a:cs typeface="Arial Black"/>
              </a:rPr>
              <a:t>From 2011 to </a:t>
            </a:r>
            <a:r>
              <a:rPr lang="en-US" sz="3600" dirty="0" smtClean="0">
                <a:solidFill>
                  <a:srgbClr val="E46C0A"/>
                </a:solidFill>
                <a:latin typeface="Arial Black"/>
                <a:cs typeface="Arial Black"/>
              </a:rPr>
              <a:t>2012</a:t>
            </a:r>
            <a:endParaRPr lang="en-US" sz="3600" dirty="0">
              <a:solidFill>
                <a:srgbClr val="E46C0A"/>
              </a:solidFill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365" y="1417638"/>
            <a:ext cx="7512435" cy="5109239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Century Gothic"/>
                <a:cs typeface="Century Gothic"/>
              </a:rPr>
              <a:t>Finalise</a:t>
            </a:r>
            <a:r>
              <a:rPr lang="en-US" sz="2800" dirty="0" smtClean="0">
                <a:latin typeface="Century Gothic"/>
                <a:cs typeface="Century Gothic"/>
              </a:rPr>
              <a:t> AFRINIC 2.0 </a:t>
            </a:r>
          </a:p>
          <a:p>
            <a:pPr lvl="1"/>
            <a:r>
              <a:rPr lang="en-US" sz="2400" dirty="0" smtClean="0">
                <a:latin typeface="Century Gothic"/>
                <a:cs typeface="Century Gothic"/>
              </a:rPr>
              <a:t>Implement New Structure </a:t>
            </a:r>
            <a:r>
              <a:rPr lang="en-US" sz="2400" dirty="0" smtClean="0">
                <a:latin typeface="Century Gothic"/>
                <a:cs typeface="Century Gothic"/>
              </a:rPr>
              <a:t>– </a:t>
            </a:r>
            <a:r>
              <a:rPr lang="en-US" dirty="0" smtClean="0">
                <a:solidFill>
                  <a:srgbClr val="E46C0A"/>
                </a:solidFill>
                <a:latin typeface="Century Gothic"/>
                <a:ea typeface="Zapf Dingbats"/>
                <a:cs typeface="Century Gothic"/>
                <a:sym typeface="Zapf Dingbats"/>
              </a:rPr>
              <a:t>✔</a:t>
            </a:r>
            <a:endParaRPr lang="en-US" sz="2400" dirty="0" smtClean="0">
              <a:solidFill>
                <a:srgbClr val="E46C0A"/>
              </a:solidFill>
              <a:latin typeface="Century Gothic"/>
              <a:ea typeface="Zapf Dingbats"/>
              <a:cs typeface="Century Gothic"/>
              <a:sym typeface="Zapf Dingbats"/>
            </a:endParaRPr>
          </a:p>
          <a:p>
            <a:pPr lvl="1"/>
            <a:r>
              <a:rPr lang="en-US" sz="2400" dirty="0" err="1" smtClean="0">
                <a:latin typeface="Century Gothic"/>
                <a:cs typeface="Century Gothic"/>
              </a:rPr>
              <a:t>Finalise</a:t>
            </a:r>
            <a:r>
              <a:rPr lang="en-US" sz="2400" dirty="0" smtClean="0">
                <a:latin typeface="Century Gothic"/>
                <a:cs typeface="Century Gothic"/>
              </a:rPr>
              <a:t> new Bylaws – </a:t>
            </a:r>
            <a:r>
              <a:rPr lang="en-US" sz="2400" dirty="0">
                <a:solidFill>
                  <a:srgbClr val="E46C0A"/>
                </a:solidFill>
                <a:latin typeface="Century Gothic"/>
                <a:ea typeface="Zapf Dingbats"/>
                <a:cs typeface="Century Gothic"/>
                <a:sym typeface="Zapf Dingbats"/>
              </a:rPr>
              <a:t>✔</a:t>
            </a:r>
            <a:endParaRPr lang="en-US" sz="2400" dirty="0" smtClean="0">
              <a:latin typeface="Century Gothic"/>
              <a:cs typeface="Century Gothic"/>
            </a:endParaRPr>
          </a:p>
          <a:p>
            <a:pPr lvl="1"/>
            <a:r>
              <a:rPr lang="en-US" sz="2400" dirty="0" smtClean="0">
                <a:latin typeface="Century Gothic"/>
                <a:cs typeface="Century Gothic"/>
              </a:rPr>
              <a:t>Rebranding - </a:t>
            </a:r>
            <a:r>
              <a:rPr lang="en-US" sz="2400" dirty="0">
                <a:solidFill>
                  <a:srgbClr val="E46C0A"/>
                </a:solidFill>
                <a:latin typeface="Century Gothic"/>
                <a:ea typeface="Zapf Dingbats"/>
                <a:cs typeface="Century Gothic"/>
                <a:sym typeface="Zapf Dingbats"/>
              </a:rPr>
              <a:t>✔</a:t>
            </a:r>
            <a:endParaRPr lang="en-US" sz="2400" dirty="0">
              <a:latin typeface="Century Gothic"/>
              <a:cs typeface="Century Gothic"/>
            </a:endParaRPr>
          </a:p>
          <a:p>
            <a:pPr lvl="1"/>
            <a:r>
              <a:rPr lang="en-US" sz="2400" b="1" dirty="0" smtClean="0">
                <a:solidFill>
                  <a:srgbClr val="008000"/>
                </a:solidFill>
                <a:latin typeface="Century Gothic"/>
                <a:cs typeface="Century Gothic"/>
              </a:rPr>
              <a:t>Strategic </a:t>
            </a:r>
            <a:r>
              <a:rPr lang="en-US" sz="2400" b="1" dirty="0" smtClean="0">
                <a:solidFill>
                  <a:srgbClr val="008000"/>
                </a:solidFill>
                <a:latin typeface="Century Gothic"/>
                <a:cs typeface="Century Gothic"/>
              </a:rPr>
              <a:t>Plan 2013-</a:t>
            </a:r>
            <a:r>
              <a:rPr lang="en-US" sz="2400" b="1" dirty="0" smtClean="0">
                <a:solidFill>
                  <a:srgbClr val="008000"/>
                </a:solidFill>
                <a:latin typeface="Century Gothic"/>
                <a:cs typeface="Century Gothic"/>
              </a:rPr>
              <a:t>2015</a:t>
            </a:r>
            <a:r>
              <a:rPr lang="en-US" sz="2400" b="1" dirty="0" smtClean="0">
                <a:latin typeface="Century Gothic"/>
                <a:cs typeface="Century Gothic"/>
              </a:rPr>
              <a:t> </a:t>
            </a:r>
            <a:r>
              <a:rPr lang="en-US" sz="2400" dirty="0" smtClean="0">
                <a:latin typeface="Century Gothic"/>
                <a:cs typeface="Century Gothic"/>
              </a:rPr>
              <a:t>– </a:t>
            </a:r>
            <a:r>
              <a:rPr lang="en-US" sz="2400" dirty="0">
                <a:solidFill>
                  <a:srgbClr val="E46C0A"/>
                </a:solidFill>
                <a:latin typeface="Century Gothic"/>
                <a:ea typeface="Zapf Dingbats"/>
                <a:cs typeface="Century Gothic"/>
                <a:sym typeface="Zapf Dingbats"/>
              </a:rPr>
              <a:t>✔</a:t>
            </a:r>
            <a:r>
              <a:rPr lang="en-US" sz="2400" dirty="0" smtClean="0">
                <a:latin typeface="Century Gothic"/>
                <a:ea typeface="Wingdings"/>
                <a:cs typeface="Century Gothic"/>
                <a:sym typeface="Wingdings"/>
              </a:rPr>
              <a:t></a:t>
            </a:r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600" dirty="0" smtClean="0">
                <a:latin typeface="Century Gothic"/>
                <a:cs typeface="Century Gothic"/>
              </a:rPr>
              <a:t>Improve </a:t>
            </a:r>
            <a:r>
              <a:rPr lang="en-US" sz="2600" dirty="0" smtClean="0">
                <a:latin typeface="Century Gothic"/>
                <a:cs typeface="Century Gothic"/>
              </a:rPr>
              <a:t>Contribution to Public Infrastructure in Africa</a:t>
            </a:r>
            <a:r>
              <a:rPr lang="en-US" sz="2600" dirty="0" smtClean="0">
                <a:latin typeface="Century Gothic"/>
                <a:cs typeface="Century Gothic"/>
              </a:rPr>
              <a:t>. </a:t>
            </a:r>
            <a:r>
              <a:rPr lang="en-US" sz="2600" dirty="0">
                <a:solidFill>
                  <a:srgbClr val="E46C0A"/>
                </a:solidFill>
                <a:latin typeface="Century Gothic"/>
                <a:ea typeface="Zapf Dingbats"/>
                <a:cs typeface="Century Gothic"/>
                <a:sym typeface="Zapf Dingbats"/>
              </a:rPr>
              <a:t>✔</a:t>
            </a:r>
            <a:r>
              <a:rPr lang="en-US" sz="2600" dirty="0">
                <a:latin typeface="Century Gothic"/>
                <a:ea typeface="Wingdings"/>
                <a:cs typeface="Century Gothic"/>
                <a:sym typeface="Wingdings"/>
              </a:rPr>
              <a:t></a:t>
            </a:r>
            <a:endParaRPr lang="en-US" sz="2600" dirty="0" smtClean="0">
              <a:latin typeface="Century Gothic"/>
              <a:cs typeface="Century Gothic"/>
            </a:endParaRPr>
          </a:p>
          <a:p>
            <a:r>
              <a:rPr lang="en-US" sz="2600" dirty="0" smtClean="0">
                <a:latin typeface="Century Gothic"/>
                <a:cs typeface="Century Gothic"/>
              </a:rPr>
              <a:t>Improve </a:t>
            </a:r>
            <a:r>
              <a:rPr lang="en-US" sz="2600" dirty="0" smtClean="0">
                <a:latin typeface="Century Gothic"/>
                <a:cs typeface="Century Gothic"/>
              </a:rPr>
              <a:t>Support to Governments &amp; Policy Makers on IG and related issues</a:t>
            </a:r>
            <a:r>
              <a:rPr lang="en-US" sz="2600" dirty="0" smtClean="0">
                <a:latin typeface="Century Gothic"/>
                <a:cs typeface="Century Gothic"/>
              </a:rPr>
              <a:t>. </a:t>
            </a:r>
            <a:r>
              <a:rPr lang="en-US" sz="2600" dirty="0">
                <a:solidFill>
                  <a:srgbClr val="E46C0A"/>
                </a:solidFill>
                <a:latin typeface="Century Gothic"/>
                <a:ea typeface="Zapf Dingbats"/>
                <a:cs typeface="Century Gothic"/>
                <a:sym typeface="Zapf Dingbats"/>
              </a:rPr>
              <a:t>✔</a:t>
            </a:r>
            <a:r>
              <a:rPr lang="en-US" sz="2600" dirty="0" smtClean="0">
                <a:latin typeface="Century Gothic"/>
                <a:ea typeface="Wingdings"/>
                <a:cs typeface="Century Gothic"/>
                <a:sym typeface="Wingdings"/>
              </a:rPr>
              <a:t></a:t>
            </a:r>
            <a:endParaRPr lang="en-US" sz="2600" dirty="0" smtClean="0">
              <a:latin typeface="Century Gothic"/>
              <a:cs typeface="Century Gothic"/>
            </a:endParaRPr>
          </a:p>
          <a:p>
            <a:r>
              <a:rPr lang="en-US" sz="2600" b="1" dirty="0" smtClean="0">
                <a:solidFill>
                  <a:srgbClr val="008000"/>
                </a:solidFill>
                <a:latin typeface="Century Gothic"/>
                <a:cs typeface="Century Gothic"/>
              </a:rPr>
              <a:t>Quality </a:t>
            </a:r>
            <a:r>
              <a:rPr lang="en-US" sz="2600" b="1" dirty="0" smtClean="0">
                <a:solidFill>
                  <a:srgbClr val="008000"/>
                </a:solidFill>
                <a:latin typeface="Century Gothic"/>
                <a:cs typeface="Century Gothic"/>
              </a:rPr>
              <a:t>assurance </a:t>
            </a:r>
            <a:r>
              <a:rPr lang="en-US" sz="2600" dirty="0" smtClean="0">
                <a:latin typeface="Century Gothic"/>
                <a:cs typeface="Century Gothic"/>
              </a:rPr>
              <a:t>(process and Services</a:t>
            </a:r>
            <a:r>
              <a:rPr lang="en-US" sz="2600" dirty="0" smtClean="0">
                <a:latin typeface="Century Gothic"/>
                <a:cs typeface="Century Gothic"/>
              </a:rPr>
              <a:t>) – </a:t>
            </a:r>
            <a:r>
              <a:rPr lang="en-US" sz="2600" dirty="0">
                <a:solidFill>
                  <a:srgbClr val="E46C0A"/>
                </a:solidFill>
                <a:latin typeface="Century Gothic"/>
                <a:ea typeface="Zapf Dingbats"/>
                <a:cs typeface="Century Gothic"/>
                <a:sym typeface="Zapf Dingbats"/>
              </a:rPr>
              <a:t>✔</a:t>
            </a:r>
            <a:r>
              <a:rPr lang="en-US" sz="2600" dirty="0">
                <a:latin typeface="Century Gothic"/>
                <a:ea typeface="Wingdings"/>
                <a:cs typeface="Century Gothic"/>
                <a:sym typeface="Wingdings"/>
              </a:rPr>
              <a:t></a:t>
            </a:r>
            <a:endParaRPr lang="en-US" sz="26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57477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>
          <a:xfrm>
            <a:off x="1575088" y="372949"/>
            <a:ext cx="7079014" cy="881530"/>
          </a:xfrm>
        </p:spPr>
        <p:txBody>
          <a:bodyPr lIns="53218" tIns="53218" rIns="146351" bIns="53218">
            <a:normAutofit/>
          </a:bodyPr>
          <a:lstStyle/>
          <a:p>
            <a:pPr marL="29234" defTabSz="957700">
              <a:defRPr/>
            </a:pPr>
            <a:r>
              <a:rPr lang="en-US" b="1" dirty="0" smtClean="0">
                <a:solidFill>
                  <a:schemeClr val="accent6"/>
                </a:solidFill>
                <a:latin typeface="Arial Black"/>
                <a:cs typeface="Arial Black"/>
              </a:rPr>
              <a:t>Where are we going? </a:t>
            </a:r>
            <a:endParaRPr lang="en-US" b="1" dirty="0">
              <a:solidFill>
                <a:schemeClr val="accent6"/>
              </a:solidFill>
              <a:latin typeface="Arial Black"/>
              <a:cs typeface="Arial Black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490971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Eurostile"/>
                <a:cs typeface="Eurostile"/>
              </a:rPr>
              <a:t>Page </a:t>
            </a:r>
            <a:fld id="{7A3D06EB-BE18-314F-9DAD-3080EE8D5A3E}" type="slidenum">
              <a:rPr lang="en-US" sz="1200" smtClean="0">
                <a:solidFill>
                  <a:schemeClr val="bg1">
                    <a:lumMod val="50000"/>
                  </a:schemeClr>
                </a:solidFill>
                <a:latin typeface="Eurostile"/>
                <a:cs typeface="Eurostile"/>
              </a:rPr>
              <a:pPr algn="r"/>
              <a:t>5</a:t>
            </a:fld>
            <a:endParaRPr lang="en-US" sz="1200" dirty="0">
              <a:solidFill>
                <a:schemeClr val="bg1">
                  <a:lumMod val="50000"/>
                </a:schemeClr>
              </a:solidFill>
              <a:latin typeface="Eurostile"/>
              <a:cs typeface="Eurostile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87497" y="1608116"/>
            <a:ext cx="7784123" cy="4930588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Century Gothic"/>
                <a:cs typeface="Century Gothic"/>
              </a:rPr>
              <a:t>Our strategic </a:t>
            </a:r>
            <a:r>
              <a:rPr lang="en-US" dirty="0" smtClean="0">
                <a:latin typeface="Century Gothic"/>
                <a:cs typeface="Century Gothic"/>
              </a:rPr>
              <a:t>goal and objective </a:t>
            </a:r>
            <a:r>
              <a:rPr lang="en-US" dirty="0">
                <a:latin typeface="Century Gothic"/>
                <a:cs typeface="Century Gothic"/>
              </a:rPr>
              <a:t>is to build an </a:t>
            </a:r>
            <a:r>
              <a:rPr lang="en-US" dirty="0" smtClean="0">
                <a:latin typeface="Century Gothic"/>
                <a:cs typeface="Century Gothic"/>
              </a:rPr>
              <a:t>organization </a:t>
            </a:r>
            <a:r>
              <a:rPr lang="en-US" dirty="0">
                <a:latin typeface="Century Gothic"/>
                <a:cs typeface="Century Gothic"/>
              </a:rPr>
              <a:t>that will last and </a:t>
            </a:r>
            <a:r>
              <a:rPr lang="en-US" dirty="0" smtClean="0">
                <a:latin typeface="Century Gothic"/>
                <a:cs typeface="Century Gothic"/>
              </a:rPr>
              <a:t>continue to serve the community:</a:t>
            </a:r>
            <a:endParaRPr lang="en-US" dirty="0">
              <a:latin typeface="Century Gothic"/>
              <a:cs typeface="Century Gothic"/>
            </a:endParaRP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C</a:t>
            </a:r>
            <a:r>
              <a:rPr lang="en-US" dirty="0" smtClean="0">
                <a:latin typeface="Century Gothic"/>
                <a:cs typeface="Century Gothic"/>
              </a:rPr>
              <a:t>ontinue </a:t>
            </a:r>
            <a:r>
              <a:rPr lang="en-US" dirty="0" smtClean="0">
                <a:latin typeface="Century Gothic"/>
                <a:cs typeface="Century Gothic"/>
              </a:rPr>
              <a:t>to </a:t>
            </a:r>
            <a:r>
              <a:rPr lang="en-US" dirty="0" smtClean="0">
                <a:latin typeface="Century Gothic"/>
                <a:cs typeface="Century Gothic"/>
              </a:rPr>
              <a:t>strengthen our </a:t>
            </a:r>
            <a:r>
              <a:rPr lang="en-US" dirty="0" smtClean="0">
                <a:latin typeface="Century Gothic"/>
                <a:cs typeface="Century Gothic"/>
              </a:rPr>
              <a:t>critical role for Number Resources Management </a:t>
            </a:r>
            <a:r>
              <a:rPr lang="en-US" dirty="0" smtClean="0">
                <a:latin typeface="Century Gothic"/>
                <a:cs typeface="Century Gothic"/>
              </a:rPr>
              <a:t>and Internet Infrastructure development. </a:t>
            </a: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Continue to I</a:t>
            </a:r>
            <a:r>
              <a:rPr lang="en-US" dirty="0" smtClean="0">
                <a:latin typeface="Century Gothic"/>
                <a:cs typeface="Century Gothic"/>
              </a:rPr>
              <a:t>ncrease </a:t>
            </a:r>
            <a:r>
              <a:rPr lang="en-US" dirty="0" smtClean="0">
                <a:latin typeface="Century Gothic"/>
                <a:cs typeface="Century Gothic"/>
              </a:rPr>
              <a:t>our </a:t>
            </a:r>
            <a:r>
              <a:rPr lang="en-US" dirty="0" smtClean="0">
                <a:latin typeface="Century Gothic"/>
                <a:cs typeface="Century Gothic"/>
              </a:rPr>
              <a:t>productivity, our financial stability to better serve the community.</a:t>
            </a:r>
            <a:endParaRPr lang="en-US" dirty="0" smtClean="0">
              <a:latin typeface="Century Gothic"/>
              <a:cs typeface="Century Gothic"/>
            </a:endParaRPr>
          </a:p>
          <a:p>
            <a:pPr lvl="1"/>
            <a:r>
              <a:rPr lang="en-US" dirty="0" smtClean="0">
                <a:latin typeface="Century Gothic"/>
                <a:cs typeface="Century Gothic"/>
              </a:rPr>
              <a:t>Continue to </a:t>
            </a:r>
            <a:r>
              <a:rPr lang="en-US" dirty="0">
                <a:latin typeface="Century Gothic"/>
                <a:cs typeface="Century Gothic"/>
              </a:rPr>
              <a:t>a</a:t>
            </a:r>
            <a:r>
              <a:rPr lang="en-US" dirty="0" smtClean="0">
                <a:latin typeface="Century Gothic"/>
                <a:cs typeface="Century Gothic"/>
              </a:rPr>
              <a:t>djust our structure and services to our changing </a:t>
            </a:r>
            <a:r>
              <a:rPr lang="en-US" dirty="0" smtClean="0">
                <a:latin typeface="Century Gothic"/>
                <a:cs typeface="Century Gothic"/>
              </a:rPr>
              <a:t>ecosystem</a:t>
            </a:r>
            <a:endParaRPr lang="en-US" dirty="0" smtClean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86681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| Page </a:t>
            </a:r>
            <a:fld id="{EAEF3E9B-6EE2-8F4B-9C8D-1C3B76B0354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1130932" y="421670"/>
            <a:ext cx="7295891" cy="80803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F79646"/>
                </a:solidFill>
                <a:latin typeface="Arial Black"/>
                <a:cs typeface="Arial Black"/>
              </a:rPr>
              <a:t>Key </a:t>
            </a:r>
            <a:r>
              <a:rPr lang="en-US" b="1" dirty="0" smtClean="0">
                <a:solidFill>
                  <a:srgbClr val="F79646"/>
                </a:solidFill>
                <a:latin typeface="Arial Black"/>
                <a:cs typeface="Arial Black"/>
              </a:rPr>
              <a:t>Operations Areas</a:t>
            </a:r>
            <a:endParaRPr lang="en-US" b="1" dirty="0">
              <a:solidFill>
                <a:srgbClr val="000000"/>
              </a:solidFill>
              <a:latin typeface="Arial Black"/>
              <a:cs typeface="Arial Black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540815627"/>
              </p:ext>
            </p:extLst>
          </p:nvPr>
        </p:nvGraphicFramePr>
        <p:xfrm>
          <a:off x="1207197" y="1501215"/>
          <a:ext cx="7178660" cy="50177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308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60324" y="2512753"/>
            <a:ext cx="4697876" cy="1470025"/>
          </a:xfrm>
        </p:spPr>
        <p:txBody>
          <a:bodyPr/>
          <a:lstStyle/>
          <a:p>
            <a:r>
              <a:rPr lang="en-US" b="1" dirty="0" smtClean="0"/>
              <a:t>Bylaw review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82374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642" y="274638"/>
            <a:ext cx="7444158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E46C0A"/>
                </a:solidFill>
                <a:latin typeface="Arial Black"/>
                <a:cs typeface="Arial Black"/>
              </a:rPr>
              <a:t>Highlight of New Bylaws</a:t>
            </a:r>
            <a:endParaRPr lang="en-US" dirty="0">
              <a:solidFill>
                <a:srgbClr val="E46C0A"/>
              </a:solidFill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2642" y="1477305"/>
            <a:ext cx="7444158" cy="496764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Reduce Board size from 13 to </a:t>
            </a:r>
            <a:r>
              <a:rPr lang="en-US" dirty="0" smtClean="0">
                <a:latin typeface="Arial Black"/>
                <a:cs typeface="Arial Black"/>
              </a:rPr>
              <a:t>9</a:t>
            </a:r>
            <a:r>
              <a:rPr lang="en-US" dirty="0" smtClean="0">
                <a:latin typeface="Century Gothic"/>
                <a:cs typeface="Century Gothic"/>
              </a:rPr>
              <a:t> with three non-regionals</a:t>
            </a:r>
          </a:p>
          <a:p>
            <a:r>
              <a:rPr lang="en-US" dirty="0">
                <a:latin typeface="Century Gothic"/>
                <a:cs typeface="Century Gothic"/>
              </a:rPr>
              <a:t>M</a:t>
            </a:r>
            <a:r>
              <a:rPr lang="en-US" dirty="0" smtClean="0">
                <a:latin typeface="Century Gothic"/>
                <a:cs typeface="Century Gothic"/>
              </a:rPr>
              <a:t>embership Types</a:t>
            </a:r>
          </a:p>
          <a:p>
            <a:pPr lvl="1"/>
            <a:r>
              <a:rPr lang="en-US" b="1" dirty="0" smtClean="0">
                <a:latin typeface="Century Gothic"/>
                <a:cs typeface="Century Gothic"/>
              </a:rPr>
              <a:t>Registered Members </a:t>
            </a:r>
            <a:r>
              <a:rPr lang="en-US" dirty="0" smtClean="0">
                <a:latin typeface="Century Gothic"/>
                <a:cs typeface="Century Gothic"/>
              </a:rPr>
              <a:t>(Board)</a:t>
            </a:r>
          </a:p>
          <a:p>
            <a:pPr lvl="1"/>
            <a:r>
              <a:rPr lang="en-US" b="1" dirty="0" smtClean="0">
                <a:latin typeface="Century Gothic"/>
                <a:cs typeface="Century Gothic"/>
              </a:rPr>
              <a:t>Resources Members </a:t>
            </a:r>
            <a:r>
              <a:rPr lang="en-US" dirty="0" smtClean="0">
                <a:latin typeface="Century Gothic"/>
                <a:cs typeface="Century Gothic"/>
              </a:rPr>
              <a:t>(LIR/End-Users)</a:t>
            </a:r>
            <a:endParaRPr lang="en-US" b="1" dirty="0" smtClean="0">
              <a:latin typeface="Century Gothic"/>
              <a:cs typeface="Century Gothic"/>
            </a:endParaRPr>
          </a:p>
          <a:p>
            <a:pPr lvl="1"/>
            <a:r>
              <a:rPr lang="en-US" b="1" dirty="0" smtClean="0">
                <a:latin typeface="Century Gothic"/>
                <a:cs typeface="Century Gothic"/>
              </a:rPr>
              <a:t>Associate Members </a:t>
            </a:r>
            <a:r>
              <a:rPr lang="en-US" dirty="0" smtClean="0">
                <a:latin typeface="Century Gothic"/>
                <a:cs typeface="Century Gothic"/>
              </a:rPr>
              <a:t>(Others)</a:t>
            </a:r>
            <a:endParaRPr lang="en-US" b="1" dirty="0" smtClean="0">
              <a:latin typeface="Century Gothic"/>
              <a:cs typeface="Century Gothic"/>
            </a:endParaRPr>
          </a:p>
          <a:p>
            <a:r>
              <a:rPr lang="en-US" dirty="0" smtClean="0">
                <a:latin typeface="Century Gothic"/>
                <a:cs typeface="Century Gothic"/>
              </a:rPr>
              <a:t>Introduction of a formal General Member Meeting once a year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Separate </a:t>
            </a:r>
            <a:r>
              <a:rPr lang="en-US" dirty="0" smtClean="0">
                <a:latin typeface="Arial Black"/>
                <a:cs typeface="Arial Black"/>
              </a:rPr>
              <a:t>Nomination committee </a:t>
            </a:r>
            <a:r>
              <a:rPr lang="en-US" dirty="0" smtClean="0">
                <a:latin typeface="Century Gothic"/>
                <a:cs typeface="Century Gothic"/>
              </a:rPr>
              <a:t>from </a:t>
            </a:r>
            <a:r>
              <a:rPr lang="en-US" dirty="0" smtClean="0">
                <a:latin typeface="Arial Black"/>
                <a:cs typeface="Arial Black"/>
              </a:rPr>
              <a:t>Election Committee</a:t>
            </a:r>
          </a:p>
          <a:p>
            <a:r>
              <a:rPr lang="en-US" dirty="0" err="1" smtClean="0">
                <a:latin typeface="Century Gothic"/>
                <a:cs typeface="Century Gothic"/>
              </a:rPr>
              <a:t>Formalisation</a:t>
            </a:r>
            <a:r>
              <a:rPr lang="en-US" dirty="0" smtClean="0">
                <a:latin typeface="Century Gothic"/>
                <a:cs typeface="Century Gothic"/>
              </a:rPr>
              <a:t> of </a:t>
            </a:r>
            <a:r>
              <a:rPr lang="en-US" dirty="0" err="1" smtClean="0">
                <a:latin typeface="Arial Black"/>
                <a:cs typeface="Arial Black"/>
              </a:rPr>
              <a:t>CoE</a:t>
            </a:r>
            <a:r>
              <a:rPr lang="en-US" dirty="0" smtClean="0">
                <a:latin typeface="Century Gothic"/>
                <a:cs typeface="Century Gothic"/>
              </a:rPr>
              <a:t> in the Bylaws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Introduce: </a:t>
            </a:r>
            <a:r>
              <a:rPr lang="en-US" dirty="0" smtClean="0">
                <a:latin typeface="Arial Black"/>
                <a:cs typeface="Arial Black"/>
              </a:rPr>
              <a:t>e-voti</a:t>
            </a:r>
            <a:r>
              <a:rPr lang="en-US" dirty="0" smtClean="0">
                <a:latin typeface="Century Gothic"/>
                <a:cs typeface="Century Gothic"/>
              </a:rPr>
              <a:t>ng and </a:t>
            </a:r>
            <a:r>
              <a:rPr lang="en-US" dirty="0" smtClean="0">
                <a:latin typeface="Arial Black"/>
                <a:cs typeface="Arial Black"/>
              </a:rPr>
              <a:t>emergency Policy decision mechanism</a:t>
            </a:r>
            <a:endParaRPr lang="en-US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046814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446148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Page </a:t>
            </a:r>
            <a:fld id="{7A3D06EB-BE18-314F-9DAD-3080EE8D5A3E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66399" y="544022"/>
            <a:ext cx="7102719" cy="547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70415" y="2101561"/>
            <a:ext cx="42065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6600"/>
                </a:solidFill>
                <a:latin typeface="American Typewriter"/>
                <a:cs typeface="American Typewriter"/>
              </a:rPr>
              <a:t>Questions</a:t>
            </a:r>
            <a:endParaRPr lang="en-US" sz="5400" b="1" dirty="0" smtClean="0">
              <a:solidFill>
                <a:srgbClr val="FF6600"/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433019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1463</TotalTime>
  <Words>314</Words>
  <Application>Microsoft Macintosh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Corporate Update</vt:lpstr>
      <vt:lpstr>AFRINIC at glance</vt:lpstr>
      <vt:lpstr>New Structure</vt:lpstr>
      <vt:lpstr>From 2011 to 2012</vt:lpstr>
      <vt:lpstr>Where are we going? </vt:lpstr>
      <vt:lpstr>Key Operations Areas</vt:lpstr>
      <vt:lpstr>Bylaw review</vt:lpstr>
      <vt:lpstr>Highlight of New Bylaws</vt:lpstr>
      <vt:lpstr>PowerPoint Presentation</vt:lpstr>
    </vt:vector>
  </TitlesOfParts>
  <Company>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vd d</dc:creator>
  <cp:lastModifiedBy>Adiel Akplogan</cp:lastModifiedBy>
  <cp:revision>22</cp:revision>
  <dcterms:created xsi:type="dcterms:W3CDTF">2012-04-10T07:37:49Z</dcterms:created>
  <dcterms:modified xsi:type="dcterms:W3CDTF">2012-11-28T08:18:24Z</dcterms:modified>
</cp:coreProperties>
</file>