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3963A-6942-47F5-BE3D-B927DDD90F9F}" type="datetimeFigureOut">
              <a:rPr lang="en-GB" smtClean="0"/>
              <a:pPr/>
              <a:t>17/05/2012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BBC37-F448-4207-BFC1-0955A4CC8B9C}" type="slidenum">
              <a:rPr lang="en-GB" smtClean="0"/>
              <a:pPr/>
              <a:t>‹#›</a:t>
            </a:fld>
            <a:endParaRPr lang="en-GB"/>
          </a:p>
        </p:txBody>
      </p:sp>
    </p:spTree>
    <p:extLst>
      <p:ext uri="{BB962C8B-B14F-4D97-AF65-F5344CB8AC3E}">
        <p14:creationId xmlns:p14="http://schemas.microsoft.com/office/powerpoint/2010/main" xmlns="" val="305707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Still an on going process-at the stage of discussion.</a:t>
            </a:r>
            <a:endParaRPr lang="en-GB" dirty="0"/>
          </a:p>
        </p:txBody>
      </p:sp>
      <p:sp>
        <p:nvSpPr>
          <p:cNvPr id="4" name="Slide Number Placeholder 3"/>
          <p:cNvSpPr>
            <a:spLocks noGrp="1"/>
          </p:cNvSpPr>
          <p:nvPr>
            <p:ph type="sldNum" sz="quarter" idx="10"/>
          </p:nvPr>
        </p:nvSpPr>
        <p:spPr/>
        <p:txBody>
          <a:bodyPr/>
          <a:lstStyle/>
          <a:p>
            <a:fld id="{9E2BBC37-F448-4207-BFC1-0955A4CC8B9C}"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0525"/>
            <a:ext cx="7772400" cy="1470025"/>
          </a:xfrm>
        </p:spPr>
        <p:txBody>
          <a:bodyPr>
            <a:normAutofit/>
          </a:bodyPr>
          <a:lstStyle>
            <a:lvl1pPr>
              <a:defRPr sz="3600">
                <a:latin typeface="Arial Black"/>
                <a:cs typeface="Arial Black"/>
              </a:defRPr>
            </a:lvl1pPr>
          </a:lstStyle>
          <a:p>
            <a:r>
              <a:rPr lang="en-US" smtClean="0"/>
              <a:t>Click to edit Master title style</a:t>
            </a:r>
            <a:endParaRPr lang="en-US" dirty="0"/>
          </a:p>
        </p:txBody>
      </p:sp>
      <p:sp>
        <p:nvSpPr>
          <p:cNvPr id="3" name="Subtitle 2"/>
          <p:cNvSpPr>
            <a:spLocks noGrp="1"/>
          </p:cNvSpPr>
          <p:nvPr>
            <p:ph type="subTitle" idx="1"/>
          </p:nvPr>
        </p:nvSpPr>
        <p:spPr>
          <a:xfrm>
            <a:off x="5435600" y="3276600"/>
            <a:ext cx="3022600" cy="1295400"/>
          </a:xfrm>
        </p:spPr>
        <p:txBody>
          <a:bodyPr>
            <a:normAutofit/>
          </a:bodyPr>
          <a:lstStyle>
            <a:lvl1pPr marL="0" indent="0" algn="r">
              <a:buNone/>
              <a:defRPr sz="2000" baseline="0">
                <a:solidFill>
                  <a:schemeClr val="tx1">
                    <a:tint val="75000"/>
                  </a:schemeClr>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xmlns="" val="323338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3709600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296905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342295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187644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128495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405144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184484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374279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3600"/>
            <a:ext cx="3008313" cy="736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63600"/>
            <a:ext cx="5111750" cy="5262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27200"/>
            <a:ext cx="3008313" cy="4398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2593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fld id="{5EF127E0-136E-4C1E-8B8E-E3EF80909ACA}" type="slidenum">
              <a:rPr lang="en-GB" smtClean="0"/>
              <a:pPr/>
              <a:t>‹#›</a:t>
            </a:fld>
            <a:endParaRPr lang="en-GB"/>
          </a:p>
        </p:txBody>
      </p:sp>
    </p:spTree>
    <p:extLst>
      <p:ext uri="{BB962C8B-B14F-4D97-AF65-F5344CB8AC3E}">
        <p14:creationId xmlns:p14="http://schemas.microsoft.com/office/powerpoint/2010/main" xmlns="" val="194930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17700" y="274638"/>
            <a:ext cx="67691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127000" y="6356350"/>
            <a:ext cx="2133600" cy="365125"/>
          </a:xfrm>
          <a:prstGeom prst="rect">
            <a:avLst/>
          </a:prstGeom>
        </p:spPr>
        <p:txBody>
          <a:bodyPr vert="horz" lIns="91440" tIns="45720" rIns="91440" bIns="45720" rtlCol="0" anchor="ctr"/>
          <a:lstStyle>
            <a:lvl1pPr algn="l" fontAlgn="auto">
              <a:spcBef>
                <a:spcPts val="0"/>
              </a:spcBef>
              <a:spcAft>
                <a:spcPts val="0"/>
              </a:spcAft>
              <a:defRPr sz="1100" smtClean="0">
                <a:solidFill>
                  <a:schemeClr val="tx1">
                    <a:tint val="75000"/>
                  </a:schemeClr>
                </a:solidFill>
                <a:latin typeface="Copperplate Gothic Bold"/>
                <a:ea typeface="+mn-ea"/>
                <a:cs typeface="Copperplate Gothic Bold"/>
              </a:defRPr>
            </a:lvl1pPr>
          </a:lstStyle>
          <a:p>
            <a:fld id="{5EF127E0-136E-4C1E-8B8E-E3EF80909AC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000" b="1" kern="1200">
          <a:solidFill>
            <a:srgbClr val="E46C0A"/>
          </a:solidFill>
          <a:latin typeface="+mj-lt"/>
          <a:ea typeface="ＭＳ Ｐゴシック" charset="0"/>
          <a:cs typeface="ＭＳ Ｐゴシック" charset="0"/>
        </a:defRPr>
      </a:lvl1pPr>
      <a:lvl2pPr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000" b="1">
          <a:solidFill>
            <a:srgbClr val="E46C0A"/>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rgbClr val="793905"/>
          </a:solidFill>
          <a:latin typeface="Century Gothic"/>
          <a:ea typeface="ＭＳ Ｐゴシック" charset="0"/>
          <a:cs typeface="Century Gothic"/>
        </a:defRPr>
      </a:lvl1pPr>
      <a:lvl2pPr marL="742950" indent="-285750" algn="l" defTabSz="457200" rtl="0" eaLnBrk="1" fontAlgn="base" hangingPunct="1">
        <a:spcBef>
          <a:spcPct val="20000"/>
        </a:spcBef>
        <a:spcAft>
          <a:spcPct val="0"/>
        </a:spcAft>
        <a:buFont typeface="Arial" charset="0"/>
        <a:buChar char="–"/>
        <a:defRPr sz="2800" kern="1200">
          <a:solidFill>
            <a:srgbClr val="793905"/>
          </a:solidFill>
          <a:latin typeface="Century Gothic"/>
          <a:ea typeface="ＭＳ Ｐゴシック" charset="0"/>
          <a:cs typeface="Century Gothic"/>
        </a:defRPr>
      </a:lvl2pPr>
      <a:lvl3pPr marL="1143000" indent="-228600" algn="l" defTabSz="457200" rtl="0" eaLnBrk="1" fontAlgn="base" hangingPunct="1">
        <a:spcBef>
          <a:spcPct val="20000"/>
        </a:spcBef>
        <a:spcAft>
          <a:spcPct val="0"/>
        </a:spcAft>
        <a:buFont typeface="Arial" charset="0"/>
        <a:buChar char="•"/>
        <a:defRPr sz="2400" kern="1200">
          <a:solidFill>
            <a:srgbClr val="793905"/>
          </a:solidFill>
          <a:latin typeface="Century Gothic"/>
          <a:ea typeface="ＭＳ Ｐゴシック" charset="0"/>
          <a:cs typeface="Century Gothic"/>
        </a:defRPr>
      </a:lvl3pPr>
      <a:lvl4pPr marL="1600200" indent="-228600" algn="l" defTabSz="457200" rtl="0" eaLnBrk="1" fontAlgn="base" hangingPunct="1">
        <a:spcBef>
          <a:spcPct val="20000"/>
        </a:spcBef>
        <a:spcAft>
          <a:spcPct val="0"/>
        </a:spcAft>
        <a:buFont typeface="Arial" charset="0"/>
        <a:buChar char="–"/>
        <a:defRPr sz="2000" kern="1200">
          <a:solidFill>
            <a:srgbClr val="793905"/>
          </a:solidFill>
          <a:latin typeface="Century Gothic"/>
          <a:ea typeface="ＭＳ Ｐゴシック" charset="0"/>
          <a:cs typeface="Century Gothic"/>
        </a:defRPr>
      </a:lvl4pPr>
      <a:lvl5pPr marL="2057400" indent="-228600" algn="l" defTabSz="457200" rtl="0" eaLnBrk="1" fontAlgn="base" hangingPunct="1">
        <a:spcBef>
          <a:spcPct val="20000"/>
        </a:spcBef>
        <a:spcAft>
          <a:spcPct val="0"/>
        </a:spcAft>
        <a:buFont typeface="Arial" charset="0"/>
        <a:buChar char="»"/>
        <a:defRPr sz="2000" kern="1200">
          <a:solidFill>
            <a:srgbClr val="793905"/>
          </a:solidFill>
          <a:latin typeface="Century Gothic"/>
          <a:ea typeface="ＭＳ Ｐゴシック" charset="0"/>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UPDATE ON BY LAWS AMENDMENT</a:t>
            </a:r>
            <a:endParaRPr lang="en-GB" dirty="0"/>
          </a:p>
        </p:txBody>
      </p:sp>
      <p:sp>
        <p:nvSpPr>
          <p:cNvPr id="3" name="Subtitle 2"/>
          <p:cNvSpPr>
            <a:spLocks noGrp="1"/>
          </p:cNvSpPr>
          <p:nvPr>
            <p:ph type="subTitle" idx="1"/>
          </p:nvPr>
        </p:nvSpPr>
        <p:spPr/>
        <p:txBody>
          <a:bodyPr>
            <a:normAutofit fontScale="85000" lnSpcReduction="10000"/>
          </a:bodyPr>
          <a:lstStyle/>
          <a:p>
            <a:endParaRPr lang="en-GB" dirty="0" smtClean="0"/>
          </a:p>
          <a:p>
            <a:r>
              <a:rPr lang="en-GB" dirty="0" smtClean="0"/>
              <a:t>ASHOK.B.RADHAKISSOON</a:t>
            </a:r>
          </a:p>
          <a:p>
            <a:r>
              <a:rPr lang="en-GB" dirty="0" smtClean="0"/>
              <a:t>LEGAL COUNSEL-AFRINIC</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4731" y="1268760"/>
            <a:ext cx="8229600" cy="4525963"/>
          </a:xfrm>
        </p:spPr>
        <p:txBody>
          <a:bodyPr/>
          <a:lstStyle/>
          <a:p>
            <a:pPr algn="ctr"/>
            <a:endParaRPr lang="en-GB" dirty="0" smtClean="0"/>
          </a:p>
          <a:p>
            <a:pPr algn="ctr"/>
            <a:endParaRPr lang="en-GB" dirty="0"/>
          </a:p>
          <a:p>
            <a:pPr algn="ctr"/>
            <a:endParaRPr lang="en-GB" dirty="0" smtClean="0"/>
          </a:p>
          <a:p>
            <a:pPr algn="ctr">
              <a:buNone/>
            </a:pPr>
            <a:endParaRPr lang="en-GB" sz="4800" dirty="0" smtClean="0"/>
          </a:p>
          <a:p>
            <a:pPr algn="ctr">
              <a:buNone/>
            </a:pPr>
            <a:r>
              <a:rPr lang="en-GB" sz="4800" dirty="0" smtClean="0"/>
              <a:t>THANK YOU</a:t>
            </a:r>
            <a:endParaRPr lang="en-GB"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BEHIND AMENDMENT</a:t>
            </a:r>
            <a:endParaRPr lang="en-GB" dirty="0"/>
          </a:p>
        </p:txBody>
      </p:sp>
      <p:sp>
        <p:nvSpPr>
          <p:cNvPr id="3" name="Content Placeholder 2"/>
          <p:cNvSpPr>
            <a:spLocks noGrp="1"/>
          </p:cNvSpPr>
          <p:nvPr>
            <p:ph idx="1"/>
          </p:nvPr>
        </p:nvSpPr>
        <p:spPr/>
        <p:txBody>
          <a:bodyPr>
            <a:normAutofit fontScale="92500" lnSpcReduction="20000"/>
          </a:bodyPr>
          <a:lstStyle/>
          <a:p>
            <a:r>
              <a:rPr lang="en-GB" sz="4400" dirty="0" smtClean="0"/>
              <a:t>Moving away from the classical private company entity</a:t>
            </a:r>
          </a:p>
          <a:p>
            <a:r>
              <a:rPr lang="en-GB" sz="4400" dirty="0" smtClean="0"/>
              <a:t>Adapting the by laws to the internet environment</a:t>
            </a:r>
          </a:p>
          <a:p>
            <a:r>
              <a:rPr lang="en-GB" sz="4400" dirty="0" smtClean="0"/>
              <a:t>Implementing Board’s decisions</a:t>
            </a:r>
          </a:p>
          <a:p>
            <a:r>
              <a:rPr lang="en-GB" sz="4400" dirty="0" smtClean="0"/>
              <a:t>Enhancing efficiency</a:t>
            </a:r>
            <a:endParaRPr lang="en-GB"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Incorporation of existing functions</a:t>
            </a:r>
            <a:endParaRPr lang="en-GB" dirty="0"/>
          </a:p>
        </p:txBody>
      </p:sp>
      <p:sp>
        <p:nvSpPr>
          <p:cNvPr id="3" name="Content Placeholder 2"/>
          <p:cNvSpPr>
            <a:spLocks noGrp="1"/>
          </p:cNvSpPr>
          <p:nvPr>
            <p:ph idx="1"/>
          </p:nvPr>
        </p:nvSpPr>
        <p:spPr/>
        <p:txBody>
          <a:bodyPr>
            <a:normAutofit/>
          </a:bodyPr>
          <a:lstStyle/>
          <a:p>
            <a:r>
              <a:rPr lang="en-GB" dirty="0" smtClean="0"/>
              <a:t>Nomination Committee</a:t>
            </a:r>
          </a:p>
          <a:p>
            <a:pPr lvl="1">
              <a:buNone/>
            </a:pPr>
            <a:r>
              <a:rPr lang="en-GB" dirty="0" smtClean="0"/>
              <a:t>   A committee of volunteers from the community appointed by the Board and consisting of at the most three persons who have displayed substantial interest in Number Resources Management and in AfriNIC’s mission generally plus one representative of the Board from a non open seat.</a:t>
            </a:r>
            <a:endParaRPr lang="en-GB" dirty="0"/>
          </a:p>
          <a:p>
            <a:endParaRPr lang="en-GB" dirty="0" smtClean="0"/>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Incorporation of existing process</a:t>
            </a:r>
            <a:endParaRPr lang="en-GB" dirty="0"/>
          </a:p>
        </p:txBody>
      </p:sp>
      <p:sp>
        <p:nvSpPr>
          <p:cNvPr id="3" name="Content Placeholder 2"/>
          <p:cNvSpPr>
            <a:spLocks noGrp="1"/>
          </p:cNvSpPr>
          <p:nvPr>
            <p:ph idx="1"/>
          </p:nvPr>
        </p:nvSpPr>
        <p:spPr/>
        <p:txBody>
          <a:bodyPr/>
          <a:lstStyle/>
          <a:p>
            <a:r>
              <a:rPr lang="en-GB" b="1" dirty="0"/>
              <a:t>Policy Development Process: </a:t>
            </a:r>
            <a:endParaRPr lang="en-GB" b="1" dirty="0" smtClean="0"/>
          </a:p>
          <a:p>
            <a:pPr lvl="1">
              <a:buNone/>
            </a:pPr>
            <a:r>
              <a:rPr lang="en-GB" b="1" dirty="0"/>
              <a:t> </a:t>
            </a:r>
            <a:r>
              <a:rPr lang="en-GB" b="1" dirty="0" smtClean="0"/>
              <a:t>  </a:t>
            </a:r>
            <a:r>
              <a:rPr lang="en-GB" dirty="0" smtClean="0"/>
              <a:t>A </a:t>
            </a:r>
            <a:r>
              <a:rPr lang="en-GB" dirty="0"/>
              <a:t>bottom-up, open and transparent process, approved by the Internet Community wherein all stakeholders may participate in the creation of policies which would ensure that the Internet Number Resources are distributed and managed in a responsible and fair manner.</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Ensuring the access to experience</a:t>
            </a:r>
            <a:endParaRPr lang="en-GB" dirty="0"/>
          </a:p>
        </p:txBody>
      </p:sp>
      <p:sp>
        <p:nvSpPr>
          <p:cNvPr id="3" name="Content Placeholder 2"/>
          <p:cNvSpPr>
            <a:spLocks noGrp="1"/>
          </p:cNvSpPr>
          <p:nvPr>
            <p:ph idx="1"/>
          </p:nvPr>
        </p:nvSpPr>
        <p:spPr/>
        <p:txBody>
          <a:bodyPr/>
          <a:lstStyle/>
          <a:p>
            <a:r>
              <a:rPr lang="en-GB" b="1" dirty="0"/>
              <a:t>Council of elders</a:t>
            </a:r>
            <a:r>
              <a:rPr lang="en-GB" dirty="0"/>
              <a:t>: A Committee appointed by the Board comprising of the past chairpersons of the Company mandated to advise the Board, based on their past experience and time by time assigned specific tasks such as </a:t>
            </a:r>
            <a:r>
              <a:rPr lang="en-GB" dirty="0" smtClean="0"/>
              <a:t>recommending </a:t>
            </a:r>
            <a:r>
              <a:rPr lang="en-GB" dirty="0"/>
              <a:t>suitable candidate to fill the two non-geographical seats.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of new notions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Non-geographical directorship-( skill and good governance)</a:t>
            </a:r>
          </a:p>
          <a:p>
            <a:endParaRPr lang="en-GB" dirty="0" smtClean="0"/>
          </a:p>
          <a:p>
            <a:pPr lvl="0"/>
            <a:r>
              <a:rPr lang="en-GB" dirty="0"/>
              <a:t>New category of </a:t>
            </a:r>
            <a:r>
              <a:rPr lang="en-GB" dirty="0" smtClean="0"/>
              <a:t>member-the </a:t>
            </a:r>
            <a:r>
              <a:rPr lang="en-GB" b="1" dirty="0"/>
              <a:t>Associate </a:t>
            </a:r>
            <a:r>
              <a:rPr lang="en-GB" b="1" dirty="0" smtClean="0"/>
              <a:t>Member</a:t>
            </a:r>
          </a:p>
          <a:p>
            <a:pPr>
              <a:buNone/>
            </a:pPr>
            <a:r>
              <a:rPr lang="en-GB" dirty="0"/>
              <a:t> </a:t>
            </a:r>
            <a:r>
              <a:rPr lang="en-GB" dirty="0" smtClean="0"/>
              <a:t>   </a:t>
            </a:r>
            <a:r>
              <a:rPr lang="en-GB" b="1" dirty="0" smtClean="0"/>
              <a:t>Associate </a:t>
            </a:r>
            <a:r>
              <a:rPr lang="en-GB" b="1" dirty="0"/>
              <a:t>Member:</a:t>
            </a:r>
            <a:r>
              <a:rPr lang="en-GB" dirty="0"/>
              <a:t> Any corporate bodies of the public sector including governmental organisations, non-governmental organisations as well as those of private sector entities who do no use Assigned Number resource under the RSA but which has manifested a substantial interest in the number resources management as well as in the mission of AfriNIC to become its member.</a:t>
            </a:r>
          </a:p>
          <a:p>
            <a:pPr lvl="0">
              <a:buNone/>
            </a:pPr>
            <a:endParaRPr lang="en-GB" dirty="0" smtClean="0"/>
          </a:p>
          <a:p>
            <a:pPr lvl="0">
              <a:buNone/>
            </a:pPr>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Restyling existing notions</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sz="4400" dirty="0" smtClean="0"/>
              <a:t>Full Members----- Registered Members</a:t>
            </a:r>
          </a:p>
          <a:p>
            <a:endParaRPr lang="en-GB" sz="4400" dirty="0"/>
          </a:p>
          <a:p>
            <a:endParaRPr lang="en-GB" sz="4400" dirty="0" smtClean="0"/>
          </a:p>
          <a:p>
            <a:r>
              <a:rPr lang="en-GB" sz="4400" dirty="0" smtClean="0"/>
              <a:t> Associate Members------ Resource Members</a:t>
            </a:r>
            <a:endParaRPr lang="en-GB"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confusion</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sz="4400" dirty="0" smtClean="0"/>
              <a:t>Text expunged of the notion of Alternate Director</a:t>
            </a:r>
            <a:endParaRPr lang="en-GB"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Redefining Quorum for </a:t>
            </a:r>
            <a:r>
              <a:rPr lang="en-GB" dirty="0" err="1" smtClean="0"/>
              <a:t>Members’Meeting</a:t>
            </a:r>
            <a:endParaRPr lang="en-GB" dirty="0"/>
          </a:p>
        </p:txBody>
      </p:sp>
      <p:sp>
        <p:nvSpPr>
          <p:cNvPr id="3" name="Content Placeholder 2"/>
          <p:cNvSpPr>
            <a:spLocks noGrp="1"/>
          </p:cNvSpPr>
          <p:nvPr>
            <p:ph idx="1"/>
          </p:nvPr>
        </p:nvSpPr>
        <p:spPr/>
        <p:txBody>
          <a:bodyPr/>
          <a:lstStyle/>
          <a:p>
            <a:r>
              <a:rPr lang="en-GB" dirty="0"/>
              <a:t>The quorum for an annual members meeting shall be composed of five [5] members </a:t>
            </a:r>
            <a:r>
              <a:rPr lang="en-GB" dirty="0" smtClean="0"/>
              <a:t>comprising</a:t>
            </a:r>
          </a:p>
          <a:p>
            <a:endParaRPr lang="en-GB" dirty="0"/>
          </a:p>
          <a:p>
            <a:pPr lvl="1"/>
            <a:r>
              <a:rPr lang="en-GB" dirty="0" smtClean="0"/>
              <a:t>Three </a:t>
            </a:r>
            <a:r>
              <a:rPr lang="en-GB" dirty="0"/>
              <a:t>directors elected </a:t>
            </a:r>
            <a:r>
              <a:rPr lang="en-GB" dirty="0" smtClean="0"/>
              <a:t>on the geographical criterion</a:t>
            </a:r>
            <a:endParaRPr lang="en-GB" dirty="0"/>
          </a:p>
          <a:p>
            <a:pPr lvl="1"/>
            <a:r>
              <a:rPr lang="en-GB" dirty="0" smtClean="0"/>
              <a:t>One </a:t>
            </a:r>
            <a:r>
              <a:rPr lang="en-GB" dirty="0"/>
              <a:t>director </a:t>
            </a:r>
            <a:r>
              <a:rPr lang="en-GB" dirty="0" smtClean="0"/>
              <a:t>elected on the non-geographical criterion</a:t>
            </a:r>
            <a:endParaRPr lang="en-GB" dirty="0"/>
          </a:p>
          <a:p>
            <a:pPr lvl="1"/>
            <a:r>
              <a:rPr lang="en-GB" dirty="0" smtClean="0"/>
              <a:t>One </a:t>
            </a:r>
            <a:r>
              <a:rPr lang="en-GB" dirty="0"/>
              <a:t>resource member.</a:t>
            </a:r>
          </a:p>
          <a:p>
            <a:pPr>
              <a:buNone/>
            </a:pPr>
            <a:endParaRPr lang="en-GB" dirty="0"/>
          </a:p>
        </p:txBody>
      </p:sp>
    </p:spTree>
  </p:cSld>
  <p:clrMapOvr>
    <a:masterClrMapping/>
  </p:clrMapOvr>
</p:sld>
</file>

<file path=ppt/theme/theme1.xml><?xml version="1.0" encoding="utf-8"?>
<a:theme xmlns:a="http://schemas.openxmlformats.org/drawingml/2006/main" name="AfriNIC-16-New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AfriNIC-16-NewLogo.potx</Template>
  <TotalTime>49</TotalTime>
  <Words>342</Words>
  <Application>Microsoft Office PowerPoint</Application>
  <PresentationFormat>On-screen Show (4:3)</PresentationFormat>
  <Paragraphs>46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AfriNIC-16-NewLogo</vt:lpstr>
      <vt:lpstr>UPDATE ON BY LAWS AMENDMENT</vt:lpstr>
      <vt:lpstr>RATIONALE BEHIND AMENDMENT</vt:lpstr>
      <vt:lpstr>Incorporation of existing functions</vt:lpstr>
      <vt:lpstr>Incorporation of existing process</vt:lpstr>
      <vt:lpstr>Ensuring the access to experience</vt:lpstr>
      <vt:lpstr>Introduction of new notions</vt:lpstr>
      <vt:lpstr>Restyling existing notions</vt:lpstr>
      <vt:lpstr>Removing confusion</vt:lpstr>
      <vt:lpstr>Redefining Quorum for Members’Meeting</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BY LAWS AMENDMENT</dc:title>
  <dc:creator>Ashok</dc:creator>
  <cp:lastModifiedBy>Babusha Radhakissoon</cp:lastModifiedBy>
  <cp:revision>6</cp:revision>
  <dcterms:created xsi:type="dcterms:W3CDTF">2012-05-16T17:42:18Z</dcterms:created>
  <dcterms:modified xsi:type="dcterms:W3CDTF">2012-05-17T04:22:38Z</dcterms:modified>
</cp:coreProperties>
</file>