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90" r:id="rId14"/>
    <p:sldId id="289" r:id="rId15"/>
    <p:sldId id="293" r:id="rId16"/>
    <p:sldId id="292" r:id="rId17"/>
    <p:sldId id="294" r:id="rId18"/>
    <p:sldId id="295" r:id="rId19"/>
    <p:sldId id="296" r:id="rId20"/>
    <p:sldId id="297" r:id="rId21"/>
    <p:sldId id="298" r:id="rId22"/>
    <p:sldId id="29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4" autoAdjust="0"/>
    <p:restoredTop sz="76763" autoAdjust="0"/>
  </p:normalViewPr>
  <p:slideViewPr>
    <p:cSldViewPr snapToGrid="0" snapToObjects="1">
      <p:cViewPr varScale="1">
        <p:scale>
          <a:sx n="70" d="100"/>
          <a:sy n="70" d="100"/>
        </p:scale>
        <p:origin x="-1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F533C-FB10-7C49-9DD2-8152EA57657D}" type="datetimeFigureOut">
              <a:rPr lang="en-US" smtClean="0"/>
              <a:t>5/18/12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1052D-3AD7-CD4A-BD2B-35CBDA31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16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smtClean="0"/>
              <a:t>As mentioned by Alain, afrinic has deployed DNSSEC.</a:t>
            </a:r>
          </a:p>
          <a:p>
            <a:pPr marL="171450" indent="-171450">
              <a:buFontTx/>
              <a:buChar char="-"/>
            </a:pPr>
            <a:r>
              <a:rPr lang="en-US" baseline="0" smtClean="0"/>
              <a:t>Will talk about the Implications on our WHOIS, which previously did not support DNSSEC.</a:t>
            </a:r>
            <a:r>
              <a:rPr lang="en-US" smtClean="0"/>
              <a:t>  </a:t>
            </a:r>
          </a:p>
          <a:p>
            <a:endParaRPr lang="en-US" smtClean="0"/>
          </a:p>
          <a:p>
            <a:pPr marL="171450" indent="-171450">
              <a:buFontTx/>
              <a:buChar char="-"/>
            </a:pPr>
            <a:r>
              <a:rPr lang="en-US" smtClean="0"/>
              <a:t>Will talk about</a:t>
            </a:r>
            <a:r>
              <a:rPr lang="en-US" baseline="0" smtClean="0"/>
              <a:t> full support for ASPLAIN, as per policy [</a:t>
            </a:r>
            <a:r>
              <a:rPr lang="en-US" smtClean="0"/>
              <a:t>AFPUB-2005-ASN-001 </a:t>
            </a:r>
            <a:r>
              <a:rPr lang="en-US" baseline="0" smtClean="0"/>
              <a:t>] </a:t>
            </a:r>
          </a:p>
          <a:p>
            <a:pPr marL="171450" indent="-171450">
              <a:buFontTx/>
              <a:buChar char="-"/>
            </a:pPr>
            <a:r>
              <a:rPr lang="en-US" baseline="0" smtClean="0"/>
              <a:t>Lastly will talk about implementation of abuse contact as per policy [</a:t>
            </a:r>
            <a:r>
              <a:rPr lang="en-US" smtClean="0"/>
              <a:t>AFPUB-2010-GEN-006] </a:t>
            </a:r>
          </a:p>
          <a:p>
            <a:pPr marL="628650" lvl="1" indent="-171450">
              <a:buFontTx/>
              <a:buChar char="-"/>
            </a:pPr>
            <a:r>
              <a:rPr lang="en-US" baseline="0" smtClean="0"/>
              <a:t>We have chosen to use the mnt-irt object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73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45000"/>
              <a:buFont typeface="StarSymbol"/>
              <a:buNone/>
            </a:pPr>
            <a:r>
              <a:rPr lang="en-GB" dirty="0" smtClean="0"/>
              <a:t>This field is [mandatory] and [multiple]</a:t>
            </a:r>
          </a:p>
          <a:p>
            <a:pPr>
              <a:buSzPct val="45000"/>
              <a:buFont typeface="StarSymbol"/>
              <a:buNone/>
            </a:pPr>
            <a:r>
              <a:rPr lang="en-GB" dirty="0" smtClean="0"/>
              <a:t>The additional authentication to use  only when adding or removing a reference to the </a:t>
            </a:r>
            <a:r>
              <a:rPr lang="en-GB" dirty="0" err="1" smtClean="0"/>
              <a:t>irt</a:t>
            </a:r>
            <a:r>
              <a:rPr lang="en-GB" dirty="0" smtClean="0"/>
              <a:t> object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42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45000"/>
              <a:buFont typeface="StarSymbol"/>
              <a:buNone/>
            </a:pPr>
            <a:r>
              <a:rPr lang="en-GB" dirty="0" smtClean="0"/>
              <a:t>This field is [optional] and [multiple]</a:t>
            </a:r>
          </a:p>
          <a:p>
            <a:pPr>
              <a:buSzPct val="45000"/>
              <a:buFont typeface="StarSymbol"/>
              <a:buNone/>
            </a:pPr>
            <a:r>
              <a:rPr lang="en-GB" dirty="0" smtClean="0"/>
              <a:t>This email address will be notified whenever this IRT object is added to an INETNUM, INET6NUM or AUT-NUM object.</a:t>
            </a:r>
          </a:p>
          <a:p>
            <a:endParaRPr lang="en-US" dirty="0" smtClean="0"/>
          </a:p>
          <a:p>
            <a:r>
              <a:rPr lang="en-US" dirty="0" smtClean="0"/>
              <a:t>Not to be confused with the notify attribute.</a:t>
            </a:r>
          </a:p>
          <a:p>
            <a:r>
              <a:rPr lang="en-US" dirty="0" smtClean="0"/>
              <a:t>This</a:t>
            </a:r>
            <a:r>
              <a:rPr lang="en-US" baseline="0" dirty="0" smtClean="0"/>
              <a:t> one is used when the object is referenced or dereferenced, whereas the notify attribute Is when the object itself is modified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70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45000"/>
              <a:buFont typeface="StarSymbol"/>
              <a:buChar char="l"/>
            </a:pPr>
            <a:r>
              <a:rPr lang="en-GB" dirty="0" smtClean="0"/>
              <a:t>This field is [optional] and [multiple]</a:t>
            </a:r>
          </a:p>
          <a:p>
            <a:pPr>
              <a:buSzPct val="45000"/>
              <a:buFont typeface="StarSymbol"/>
              <a:buChar char="l"/>
            </a:pPr>
            <a:r>
              <a:rPr lang="en-GB" dirty="0" smtClean="0"/>
              <a:t>This email address will be notified whenever this IRT object is added to an INETNUM, INET6NUM or AUT-NUM object.</a:t>
            </a:r>
          </a:p>
          <a:p>
            <a:endParaRPr lang="en-US" dirty="0" smtClean="0"/>
          </a:p>
          <a:p>
            <a:r>
              <a:rPr lang="en-US" dirty="0" smtClean="0"/>
              <a:t>To circle 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inetnum</a:t>
            </a:r>
            <a:r>
              <a:rPr lang="en-US" baseline="0" dirty="0" smtClean="0"/>
              <a:t> line and </a:t>
            </a:r>
            <a:r>
              <a:rPr lang="en-US" baseline="0" dirty="0" err="1" smtClean="0"/>
              <a:t>mnt-irt</a:t>
            </a:r>
            <a:r>
              <a:rPr lang="en-US" baseline="0" dirty="0" smtClean="0"/>
              <a:t>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4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45000"/>
              <a:buFont typeface="StarSymbol"/>
              <a:buNone/>
            </a:pPr>
            <a:r>
              <a:rPr lang="en-GB" dirty="0" smtClean="0"/>
              <a:t>This field is [optional] and [multiple]</a:t>
            </a:r>
          </a:p>
          <a:p>
            <a:pPr>
              <a:buSzPct val="45000"/>
              <a:buFont typeface="StarSymbol"/>
              <a:buNone/>
            </a:pPr>
            <a:r>
              <a:rPr lang="en-GB" dirty="0" smtClean="0"/>
              <a:t>This email address will be notified whenever this IRT object is added to an INETNUM, INET6NUM or AUT-NUM object.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20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diagram</a:t>
            </a:r>
            <a:r>
              <a:rPr lang="en-US" baseline="0" dirty="0" smtClean="0"/>
              <a:t> depict how we can reference an IRT object to an INETNUM.</a:t>
            </a:r>
          </a:p>
          <a:p>
            <a:r>
              <a:rPr lang="en-US" baseline="0" dirty="0" smtClean="0"/>
              <a:t>First we have to have our </a:t>
            </a:r>
            <a:r>
              <a:rPr lang="en-US" baseline="0" dirty="0" err="1" smtClean="0"/>
              <a:t>irt</a:t>
            </a:r>
            <a:r>
              <a:rPr lang="en-US" baseline="0" dirty="0" smtClean="0"/>
              <a:t> object and </a:t>
            </a:r>
            <a:r>
              <a:rPr lang="en-US" baseline="0" dirty="0" err="1" smtClean="0"/>
              <a:t>inetnum</a:t>
            </a:r>
            <a:r>
              <a:rPr lang="en-US" baseline="0" dirty="0" smtClean="0"/>
              <a:t> objects already created.</a:t>
            </a:r>
          </a:p>
          <a:p>
            <a:r>
              <a:rPr lang="en-US" baseline="0" dirty="0" smtClean="0"/>
              <a:t>When referencing the IRT, we need the authentication for the IRT object, as well as the authentication of the </a:t>
            </a:r>
            <a:r>
              <a:rPr lang="en-US" baseline="0" dirty="0" err="1" smtClean="0"/>
              <a:t>inetnum</a:t>
            </a:r>
            <a:r>
              <a:rPr lang="en-US" baseline="0" dirty="0" smtClean="0"/>
              <a:t> object’s maintainer.</a:t>
            </a:r>
          </a:p>
          <a:p>
            <a:r>
              <a:rPr lang="en-US" baseline="0" dirty="0" smtClean="0"/>
              <a:t>We are done, now abuse emails for this </a:t>
            </a:r>
            <a:r>
              <a:rPr lang="en-US" baseline="0" dirty="0" err="1" smtClean="0"/>
              <a:t>inetnum</a:t>
            </a:r>
            <a:r>
              <a:rPr lang="en-US" baseline="0" dirty="0" smtClean="0"/>
              <a:t> object will be sent to the IRT’s </a:t>
            </a:r>
            <a:r>
              <a:rPr lang="en-US" baseline="0" dirty="0" err="1" smtClean="0"/>
              <a:t>aduse</a:t>
            </a:r>
            <a:r>
              <a:rPr lang="en-US" baseline="0" dirty="0" smtClean="0"/>
              <a:t>-email.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97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05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Part of the DNSSEC deployment plan consists of accepting</a:t>
            </a:r>
            <a:r>
              <a:rPr lang="en-US" baseline="0" dirty="0" smtClean="0"/>
              <a:t> ds records form members, that are required to sign their reverse delegation.</a:t>
            </a:r>
          </a:p>
          <a:p>
            <a:r>
              <a:rPr lang="en-US" baseline="0" dirty="0" smtClean="0"/>
              <a:t>- It required a minor change in the way our WHOIS stores a Domain object, which is the addition of the ds-</a:t>
            </a:r>
            <a:r>
              <a:rPr lang="en-US" baseline="0" dirty="0" err="1" smtClean="0"/>
              <a:t>rdata</a:t>
            </a:r>
            <a:r>
              <a:rPr lang="en-US" baseline="0" dirty="0" smtClean="0"/>
              <a:t> attribute.</a:t>
            </a:r>
          </a:p>
          <a:p>
            <a:r>
              <a:rPr lang="en-US" baseline="0" dirty="0" smtClean="0"/>
              <a:t>- </a:t>
            </a:r>
            <a:r>
              <a:rPr lang="en-US" baseline="0" dirty="0" err="1" smtClean="0"/>
              <a:t>Afrinic</a:t>
            </a:r>
            <a:r>
              <a:rPr lang="en-US" baseline="0" dirty="0" smtClean="0"/>
              <a:t> provides two means of updating their domain objects and adding their DS records.</a:t>
            </a:r>
          </a:p>
          <a:p>
            <a:r>
              <a:rPr lang="en-US" baseline="0" dirty="0" smtClean="0"/>
              <a:t>- Either on </a:t>
            </a:r>
            <a:r>
              <a:rPr lang="en-US" baseline="0" dirty="0" err="1" smtClean="0"/>
              <a:t>myafirnic</a:t>
            </a:r>
            <a:r>
              <a:rPr lang="en-US" baseline="0" dirty="0" smtClean="0"/>
              <a:t> or via </a:t>
            </a:r>
            <a:r>
              <a:rPr lang="en-US" baseline="0" dirty="0" err="1" smtClean="0"/>
              <a:t>auto-dbm@afrinic.net</a:t>
            </a:r>
            <a:r>
              <a:rPr lang="en-US" baseline="0" dirty="0" smtClean="0"/>
              <a:t> , </a:t>
            </a:r>
            <a:r>
              <a:rPr lang="en-US" baseline="0" dirty="0" err="1" smtClean="0"/>
              <a:t>i.e</a:t>
            </a:r>
            <a:r>
              <a:rPr lang="en-US" baseline="0" dirty="0" smtClean="0"/>
              <a:t> sending a mail with your object to </a:t>
            </a:r>
            <a:r>
              <a:rPr lang="en-US" baseline="0" dirty="0" err="1" smtClean="0"/>
              <a:t>auto-dbm@afrinic.net</a:t>
            </a:r>
            <a:endParaRPr lang="en-US" baseline="0" dirty="0" smtClean="0"/>
          </a:p>
          <a:p>
            <a:r>
              <a:rPr lang="en-US" baseline="0" dirty="0" smtClean="0"/>
              <a:t>On </a:t>
            </a:r>
            <a:r>
              <a:rPr lang="en-US" baseline="0" dirty="0" err="1" smtClean="0"/>
              <a:t>myafrinic</a:t>
            </a:r>
            <a:r>
              <a:rPr lang="en-US" baseline="0" dirty="0" smtClean="0"/>
              <a:t>, we perform all those verifications mentioned by Alain before updating your domain object,</a:t>
            </a:r>
          </a:p>
          <a:p>
            <a:r>
              <a:rPr lang="en-US" baseline="0" dirty="0" smtClean="0"/>
              <a:t> whereas via auto-</a:t>
            </a:r>
            <a:r>
              <a:rPr lang="en-US" baseline="0" dirty="0" err="1" smtClean="0"/>
              <a:t>dbm</a:t>
            </a:r>
            <a:r>
              <a:rPr lang="en-US" baseline="0" dirty="0" smtClean="0"/>
              <a:t>, the verifications have not yet been implemented. So if you want to make sure that your have a correct ds record, use </a:t>
            </a:r>
            <a:r>
              <a:rPr lang="en-US" baseline="0" dirty="0" err="1" smtClean="0"/>
              <a:t>myafrinic</a:t>
            </a:r>
            <a:r>
              <a:rPr lang="en-US" baseline="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7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</a:t>
            </a:r>
            <a:r>
              <a:rPr lang="en-US" baseline="0" dirty="0" smtClean="0"/>
              <a:t> domain object template.</a:t>
            </a:r>
            <a:endParaRPr lang="en-US" dirty="0" smtClean="0"/>
          </a:p>
          <a:p>
            <a:r>
              <a:rPr lang="en-US" dirty="0" smtClean="0"/>
              <a:t>We can see the </a:t>
            </a:r>
            <a:r>
              <a:rPr lang="en-US" baseline="0" dirty="0" smtClean="0"/>
              <a:t>ds-</a:t>
            </a:r>
            <a:r>
              <a:rPr lang="en-US" baseline="0" dirty="0" err="1" smtClean="0"/>
              <a:t>rdata</a:t>
            </a:r>
            <a:r>
              <a:rPr lang="en-US" baseline="0" dirty="0" smtClean="0"/>
              <a:t> attribute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Notice the optional attribute , multiple up to 8 , inverse lookup key</a:t>
            </a:r>
            <a:r>
              <a:rPr lang="en-US" baseline="0" dirty="0" smtClean="0"/>
              <a:t> meaning we can do a </a:t>
            </a:r>
            <a:r>
              <a:rPr lang="en-US" baseline="0" dirty="0" err="1" smtClean="0"/>
              <a:t>whois</a:t>
            </a:r>
            <a:r>
              <a:rPr lang="en-US" baseline="0" dirty="0" smtClean="0"/>
              <a:t> search for the </a:t>
            </a:r>
            <a:r>
              <a:rPr lang="en-US" baseline="0" smtClean="0"/>
              <a:t>domain using the ds-rdata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8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 </a:t>
            </a:r>
            <a:r>
              <a:rPr lang="en-US" dirty="0" err="1" smtClean="0"/>
              <a:t>myafrinic</a:t>
            </a:r>
            <a:r>
              <a:rPr lang="en-US" dirty="0" smtClean="0"/>
              <a:t>, the edit domain interface looks like this now, notice</a:t>
            </a:r>
            <a:r>
              <a:rPr lang="en-US" baseline="0" dirty="0" smtClean="0"/>
              <a:t> the fields allowing you to specify your ds records.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44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of a Domain object as it appears on </a:t>
            </a:r>
            <a:r>
              <a:rPr lang="en-US" baseline="0" dirty="0" err="1" smtClean="0"/>
              <a:t>whois</a:t>
            </a:r>
            <a:r>
              <a:rPr lang="en-US" baseline="0" dirty="0" smtClean="0"/>
              <a:t>.</a:t>
            </a:r>
          </a:p>
          <a:p>
            <a:r>
              <a:rPr lang="en-US" dirty="0" smtClean="0"/>
              <a:t>Notice</a:t>
            </a:r>
            <a:r>
              <a:rPr lang="en-US" baseline="0" dirty="0" smtClean="0"/>
              <a:t> the ds-</a:t>
            </a:r>
            <a:r>
              <a:rPr lang="en-US" baseline="0" dirty="0" err="1" smtClean="0"/>
              <a:t>rdata</a:t>
            </a:r>
            <a:r>
              <a:rPr lang="en-US" baseline="0" dirty="0" smtClean="0"/>
              <a:t> attribute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29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Afrinic</a:t>
            </a:r>
            <a:r>
              <a:rPr lang="en-US" baseline="0" dirty="0" smtClean="0"/>
              <a:t> now provides full support for 4-byte ASN, which we call ASPLAIN</a:t>
            </a:r>
          </a:p>
          <a:p>
            <a:r>
              <a:rPr lang="en-US" baseline="0" dirty="0" smtClean="0"/>
              <a:t>In decimal format only digits, unlike previously the dot format .</a:t>
            </a:r>
          </a:p>
          <a:p>
            <a:r>
              <a:rPr lang="en-US" baseline="0" dirty="0" smtClean="0"/>
              <a:t>search for </a:t>
            </a:r>
            <a:r>
              <a:rPr lang="en-US" baseline="0" dirty="0" err="1" smtClean="0"/>
              <a:t>asn</a:t>
            </a:r>
            <a:r>
              <a:rPr lang="en-US" baseline="0" dirty="0" smtClean="0"/>
              <a:t> in dot format wont return anything.</a:t>
            </a:r>
          </a:p>
          <a:p>
            <a:r>
              <a:rPr lang="en-US" baseline="0" dirty="0" err="1" smtClean="0"/>
              <a:t>Myafrinic</a:t>
            </a:r>
            <a:r>
              <a:rPr lang="en-US" baseline="0" dirty="0" smtClean="0"/>
              <a:t> as well is in line with this modification.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/>
              <a:t>Eg</a:t>
            </a:r>
            <a:r>
              <a:rPr lang="en-US" sz="1200" dirty="0" smtClean="0"/>
              <a:t>: AS327681 instead of AS5.1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4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</a:t>
            </a:r>
            <a:r>
              <a:rPr lang="en-US" baseline="0" dirty="0" smtClean="0"/>
              <a:t> example of an </a:t>
            </a:r>
            <a:r>
              <a:rPr lang="en-US" baseline="0" dirty="0" err="1" smtClean="0"/>
              <a:t>aut-num</a:t>
            </a:r>
            <a:r>
              <a:rPr lang="en-US" baseline="0" dirty="0" smtClean="0"/>
              <a:t> that was previously identified by AS5.1, it is now represented as AS327681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64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45000"/>
              <a:buFont typeface="StarSymbol"/>
              <a:buNone/>
            </a:pPr>
            <a:r>
              <a:rPr lang="en-GB" dirty="0" smtClean="0"/>
              <a:t>Was previously not used. </a:t>
            </a:r>
          </a:p>
          <a:p>
            <a:pPr>
              <a:buSzPct val="45000"/>
              <a:buFont typeface="StarSymbol"/>
              <a:buNone/>
            </a:pPr>
            <a:r>
              <a:rPr lang="en-GB" dirty="0" smtClean="0"/>
              <a:t>Object ID must start with "IRT-" or "</a:t>
            </a:r>
            <a:r>
              <a:rPr lang="en-GB" dirty="0" err="1" smtClean="0"/>
              <a:t>irt</a:t>
            </a:r>
            <a:r>
              <a:rPr lang="en-GB" dirty="0" smtClean="0"/>
              <a:t>-".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37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45000"/>
              <a:buFont typeface="StarSymbol"/>
              <a:buNone/>
            </a:pPr>
            <a:r>
              <a:rPr lang="en-GB" dirty="0" smtClean="0"/>
              <a:t>This field is [mandatory] and [multiple]</a:t>
            </a:r>
          </a:p>
          <a:p>
            <a:pPr>
              <a:buSzPct val="45000"/>
              <a:buFont typeface="StarSymbol"/>
              <a:buNone/>
            </a:pPr>
            <a:r>
              <a:rPr lang="en-GB" dirty="0" smtClean="0"/>
              <a:t>This field is inverse searchable using the flag:</a:t>
            </a:r>
          </a:p>
          <a:p>
            <a:pPr>
              <a:buSzPct val="45000"/>
              <a:buFont typeface="StarSymbol"/>
              <a:buNone/>
            </a:pPr>
            <a:r>
              <a:rPr lang="en-GB" dirty="0" smtClean="0"/>
              <a:t>         "</a:t>
            </a:r>
            <a:r>
              <a:rPr lang="en-GB" dirty="0" err="1" smtClean="0"/>
              <a:t>whois</a:t>
            </a:r>
            <a:r>
              <a:rPr lang="en-GB" dirty="0" smtClean="0"/>
              <a:t> -</a:t>
            </a:r>
            <a:r>
              <a:rPr lang="en-GB" dirty="0" err="1" smtClean="0"/>
              <a:t>i</a:t>
            </a:r>
            <a:r>
              <a:rPr lang="en-GB" dirty="0" smtClean="0"/>
              <a:t> abuse-mailbox &lt;email&gt;"</a:t>
            </a:r>
          </a:p>
          <a:p>
            <a:pPr>
              <a:buSzPct val="45000"/>
              <a:buFont typeface="StarSymbol"/>
              <a:buNone/>
            </a:pPr>
            <a:r>
              <a:rPr lang="en-GB" dirty="0" smtClean="0"/>
              <a:t> Not to be confused with the email field, which is also</a:t>
            </a:r>
          </a:p>
          <a:p>
            <a:pPr>
              <a:buSzPct val="45000"/>
              <a:buFont typeface="StarSymbol"/>
              <a:buNone/>
            </a:pPr>
            <a:r>
              <a:rPr lang="en-GB" dirty="0" smtClean="0"/>
              <a:t>mandatory but is filtered out in the default query output.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052D-3AD7-CD4A-BD2B-35CBDA319E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0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5/18/12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7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5/18/12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7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5/18/12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5/18/12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5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5/18/12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4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5/18/12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3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5/18/12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1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5/18/12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8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5/18/12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3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5/18/12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3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5/18/12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9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0C7C9-A412-8542-B60B-08D2B2DEFE31}" type="datetimeFigureOut">
              <a:rPr lang="en-US" smtClean="0"/>
              <a:t>5/18/12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4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457200" y="1946275"/>
            <a:ext cx="8229600" cy="1143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en-GB" sz="4800" dirty="0" smtClean="0"/>
              <a:t>WHOIS UPDATES</a:t>
            </a:r>
          </a:p>
        </p:txBody>
      </p:sp>
    </p:spTree>
    <p:extLst>
      <p:ext uri="{BB962C8B-B14F-4D97-AF65-F5344CB8AC3E}">
        <p14:creationId xmlns:p14="http://schemas.microsoft.com/office/powerpoint/2010/main" val="4211298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1170087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endParaRPr sz="4400" dirty="0"/>
          </a:p>
        </p:txBody>
      </p:sp>
      <p:sp>
        <p:nvSpPr>
          <p:cNvPr id="3" name="CustomShape 2"/>
          <p:cNvSpPr/>
          <p:nvPr/>
        </p:nvSpPr>
        <p:spPr>
          <a:xfrm>
            <a:off x="457200" y="2349315"/>
            <a:ext cx="8228520" cy="305591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</a:pP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950961" y="1294400"/>
            <a:ext cx="74322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Example of previously AS5.1 in plain format</a:t>
            </a:r>
          </a:p>
        </p:txBody>
      </p:sp>
      <p:pic>
        <p:nvPicPr>
          <p:cNvPr id="5" name="Picture 4" descr="Screen shot 2012-05-10 at 9.40.1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77" y="2134305"/>
            <a:ext cx="7207712" cy="31293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21001" y="433723"/>
            <a:ext cx="25809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ASPLAIN</a:t>
            </a:r>
          </a:p>
        </p:txBody>
      </p:sp>
      <p:sp>
        <p:nvSpPr>
          <p:cNvPr id="7" name="Frame 6"/>
          <p:cNvSpPr/>
          <p:nvPr/>
        </p:nvSpPr>
        <p:spPr>
          <a:xfrm>
            <a:off x="87447" y="2081520"/>
            <a:ext cx="6665355" cy="647319"/>
          </a:xfrm>
          <a:prstGeom prst="fram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6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1170087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2349315"/>
            <a:ext cx="8228520" cy="305591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</a:pP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1177678" y="2349315"/>
            <a:ext cx="73528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/>
            </a:lvl1pPr>
          </a:lstStyle>
          <a:p>
            <a:r>
              <a:rPr lang="en-US" dirty="0"/>
              <a:t>Abuse contact Policy</a:t>
            </a:r>
          </a:p>
        </p:txBody>
      </p:sp>
    </p:spTree>
    <p:extLst>
      <p:ext uri="{BB962C8B-B14F-4D97-AF65-F5344CB8AC3E}">
        <p14:creationId xmlns:p14="http://schemas.microsoft.com/office/powerpoint/2010/main" val="2047964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598311" y="182309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en-GB" sz="4400" dirty="0" smtClean="0"/>
              <a:t>          Abuse </a:t>
            </a:r>
            <a:r>
              <a:rPr lang="en-GB" sz="4400" dirty="0"/>
              <a:t>Contact Policy</a:t>
            </a:r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1559093"/>
            <a:ext cx="8228520" cy="398068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2900" indent="-342900">
              <a:buSzPct val="45000"/>
              <a:buFont typeface="Wingdings" charset="2"/>
              <a:buChar char="Ø"/>
            </a:pPr>
            <a:r>
              <a:rPr lang="en-US" sz="2800" dirty="0"/>
              <a:t>AFPUB-2010-GEN-</a:t>
            </a:r>
            <a:r>
              <a:rPr lang="en-US" sz="2800" dirty="0" smtClean="0"/>
              <a:t>006</a:t>
            </a:r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US" sz="2800" dirty="0" smtClean="0"/>
              <a:t>Recommendations:</a:t>
            </a:r>
          </a:p>
          <a:p>
            <a:pPr marL="800100" lvl="1" indent="-342900">
              <a:buSzPct val="45000"/>
              <a:buFont typeface="Wingdings" charset="2"/>
              <a:buChar char="Ø"/>
            </a:pPr>
            <a:r>
              <a:rPr lang="en-GB" sz="2800" dirty="0" smtClean="0"/>
              <a:t>For </a:t>
            </a:r>
            <a:r>
              <a:rPr lang="en-GB" sz="2800" dirty="0"/>
              <a:t>abuse reports to reach the correct network contact</a:t>
            </a:r>
            <a:endParaRPr sz="2000" dirty="0"/>
          </a:p>
          <a:p>
            <a:pPr marL="800100" lvl="1" indent="-342900">
              <a:buSzPct val="45000"/>
              <a:buFont typeface="Wingdings" charset="2"/>
              <a:buChar char="Ø"/>
            </a:pPr>
            <a:r>
              <a:rPr lang="en-GB" sz="2800" dirty="0"/>
              <a:t>Create a new or uses an already existing object</a:t>
            </a:r>
            <a:endParaRPr sz="2000" dirty="0"/>
          </a:p>
          <a:p>
            <a:pPr marL="800100" lvl="1" indent="-342900">
              <a:buSzPct val="45000"/>
              <a:buFont typeface="Wingdings" charset="2"/>
              <a:buChar char="Ø"/>
            </a:pPr>
            <a:r>
              <a:rPr lang="en-GB" sz="2800" dirty="0"/>
              <a:t>A unique reference by </a:t>
            </a:r>
            <a:r>
              <a:rPr lang="en-GB" sz="2800" dirty="0" err="1"/>
              <a:t>inetnum</a:t>
            </a:r>
            <a:r>
              <a:rPr lang="en-GB" sz="2800" dirty="0"/>
              <a:t>, inet6num and </a:t>
            </a:r>
            <a:r>
              <a:rPr lang="en-GB" sz="2800" dirty="0" err="1"/>
              <a:t>aut-num</a:t>
            </a:r>
            <a:endParaRPr sz="2000" dirty="0"/>
          </a:p>
          <a:p>
            <a:pPr marL="800100" lvl="1" indent="-342900">
              <a:buSzPct val="45000"/>
              <a:buFont typeface="Wingdings" charset="2"/>
              <a:buChar char="Ø"/>
            </a:pPr>
            <a:r>
              <a:rPr lang="en-GB" sz="2800" dirty="0"/>
              <a:t>Contains 2 email attributes:</a:t>
            </a:r>
            <a:endParaRPr sz="2000" dirty="0"/>
          </a:p>
          <a:p>
            <a:pPr marL="800100" lvl="1" indent="-342900">
              <a:buSzPct val="45000"/>
              <a:buFont typeface="Wingdings" charset="2"/>
              <a:buChar char="Ø"/>
            </a:pPr>
            <a:r>
              <a:rPr lang="en-GB" sz="2800" dirty="0"/>
              <a:t>"e-mail:" for personal communication</a:t>
            </a:r>
            <a:endParaRPr sz="2000" dirty="0"/>
          </a:p>
          <a:p>
            <a:pPr marL="800100" lvl="1" indent="-342900">
              <a:buSzPct val="45000"/>
              <a:buFont typeface="Wingdings" charset="2"/>
              <a:buChar char="Ø"/>
            </a:pPr>
            <a:r>
              <a:rPr lang="en-GB" sz="2800" dirty="0"/>
              <a:t>"abuse-mailbox:" for automatic report handling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8253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en-GB" sz="4400" dirty="0" smtClean="0"/>
              <a:t>           Abuse </a:t>
            </a:r>
            <a:r>
              <a:rPr lang="en-GB" sz="4400" dirty="0"/>
              <a:t>Contact Policy</a:t>
            </a:r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1176929"/>
            <a:ext cx="8228520" cy="4524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</a:pPr>
            <a:r>
              <a:rPr lang="en-GB" sz="2400" dirty="0" smtClean="0"/>
              <a:t> -	Use existing Incident Response Team Object</a:t>
            </a:r>
          </a:p>
          <a:p>
            <a:pPr>
              <a:buSzPct val="45000"/>
            </a:pPr>
            <a:endParaRPr lang="en-GB" sz="2400" dirty="0" smtClean="0"/>
          </a:p>
        </p:txBody>
      </p:sp>
      <p:pic>
        <p:nvPicPr>
          <p:cNvPr id="4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457200" y="1660668"/>
            <a:ext cx="7780840" cy="497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0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en-GB" sz="4400" dirty="0" smtClean="0"/>
              <a:t>           Abuse </a:t>
            </a:r>
            <a:r>
              <a:rPr lang="en-GB" sz="4400" dirty="0"/>
              <a:t>Contact Policy</a:t>
            </a:r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1318016"/>
            <a:ext cx="8228520" cy="4524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buSzPct val="45000"/>
            </a:pPr>
            <a:r>
              <a:rPr lang="en-GB" sz="3200" dirty="0"/>
              <a:t>IRT </a:t>
            </a:r>
            <a:r>
              <a:rPr lang="en-GB" sz="3200" dirty="0" smtClean="0"/>
              <a:t>Object</a:t>
            </a:r>
            <a:endParaRPr lang="en-US" sz="2400" dirty="0"/>
          </a:p>
          <a:p>
            <a:pPr marL="457200" indent="-457200">
              <a:buFontTx/>
              <a:buChar char="-"/>
            </a:pPr>
            <a:r>
              <a:rPr lang="en-US" sz="2800" dirty="0" smtClean="0"/>
              <a:t>Field</a:t>
            </a:r>
            <a:r>
              <a:rPr lang="en-US" sz="2800" b="1" dirty="0" smtClean="0"/>
              <a:t>: </a:t>
            </a:r>
            <a:r>
              <a:rPr lang="en-US" sz="2800" b="1" dirty="0"/>
              <a:t>abuse-</a:t>
            </a:r>
            <a:r>
              <a:rPr lang="en-US" sz="2800" b="1" dirty="0" smtClean="0"/>
              <a:t>mailbox </a:t>
            </a:r>
          </a:p>
          <a:p>
            <a:r>
              <a:rPr lang="en-US" sz="2800" dirty="0" smtClean="0"/>
              <a:t>	Abuse </a:t>
            </a:r>
            <a:r>
              <a:rPr lang="en-US" sz="2800" dirty="0"/>
              <a:t>Contact email </a:t>
            </a:r>
            <a:r>
              <a:rPr lang="en-US" sz="2800" dirty="0" smtClean="0"/>
              <a:t>address</a:t>
            </a:r>
            <a:endParaRPr lang="en-US" sz="2800" dirty="0"/>
          </a:p>
          <a:p>
            <a:r>
              <a:rPr lang="en-US" sz="2800" dirty="0" smtClean="0"/>
              <a:t>	Mandatory</a:t>
            </a:r>
            <a:endParaRPr lang="en-US" sz="2800" dirty="0"/>
          </a:p>
          <a:p>
            <a:r>
              <a:rPr lang="en-US" sz="2800" dirty="0" smtClean="0"/>
              <a:t>	Multiple</a:t>
            </a:r>
            <a:endParaRPr lang="en-US" sz="2800" dirty="0"/>
          </a:p>
          <a:p>
            <a:pPr marL="457200" indent="-457200">
              <a:buFontTx/>
              <a:buChar char="-"/>
            </a:pPr>
            <a:r>
              <a:rPr lang="en-US" sz="2800" dirty="0" err="1" smtClean="0"/>
              <a:t>whois</a:t>
            </a:r>
            <a:r>
              <a:rPr lang="en-US" sz="2800" dirty="0" smtClean="0"/>
              <a:t> </a:t>
            </a:r>
            <a:r>
              <a:rPr lang="en-US" sz="2800" dirty="0"/>
              <a:t>-</a:t>
            </a:r>
            <a:r>
              <a:rPr lang="en-US" sz="2800" dirty="0" err="1"/>
              <a:t>i</a:t>
            </a:r>
            <a:r>
              <a:rPr lang="en-US" sz="2800" dirty="0"/>
              <a:t> abuse-mailbox &lt;email</a:t>
            </a:r>
            <a:r>
              <a:rPr lang="en-US" sz="2800" dirty="0" smtClean="0"/>
              <a:t>&gt;</a:t>
            </a:r>
          </a:p>
          <a:p>
            <a:pPr marL="457200" indent="-457200">
              <a:buFontTx/>
              <a:buChar char="-"/>
            </a:pPr>
            <a:endParaRPr lang="en-US" sz="2800" dirty="0"/>
          </a:p>
          <a:p>
            <a:pPr marL="457200" indent="-457200">
              <a:buFontTx/>
              <a:buChar char="-"/>
            </a:pPr>
            <a:r>
              <a:rPr lang="en-US" sz="2800" dirty="0"/>
              <a:t>Field</a:t>
            </a:r>
            <a:r>
              <a:rPr lang="en-US" sz="2800" b="1" dirty="0"/>
              <a:t>: </a:t>
            </a:r>
            <a:r>
              <a:rPr lang="en-US" sz="2800" b="1" dirty="0" smtClean="0"/>
              <a:t>email</a:t>
            </a:r>
          </a:p>
          <a:p>
            <a:r>
              <a:rPr lang="en-US" sz="2800" dirty="0"/>
              <a:t>	Abuse Contact email address</a:t>
            </a:r>
          </a:p>
          <a:p>
            <a:r>
              <a:rPr lang="en-US" sz="2800" dirty="0"/>
              <a:t>	Mandatory</a:t>
            </a:r>
          </a:p>
          <a:p>
            <a:r>
              <a:rPr lang="en-US" sz="2800" dirty="0"/>
              <a:t>	Multiple</a:t>
            </a:r>
          </a:p>
          <a:p>
            <a:endParaRPr lang="en-US" sz="2800" dirty="0"/>
          </a:p>
          <a:p>
            <a:pPr algn="ctr"/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76783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en-GB" sz="4400" dirty="0" smtClean="0"/>
              <a:t>            Abuse </a:t>
            </a:r>
            <a:r>
              <a:rPr lang="en-GB" sz="4400" dirty="0"/>
              <a:t>Contact Policy</a:t>
            </a:r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1438952"/>
            <a:ext cx="8228520" cy="4524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buSzPct val="45000"/>
            </a:pPr>
            <a:r>
              <a:rPr lang="en-GB" sz="3200" dirty="0"/>
              <a:t>IRT Object</a:t>
            </a:r>
            <a:endParaRPr sz="2400"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2400" dirty="0"/>
              <a:t>Field: </a:t>
            </a:r>
            <a:r>
              <a:rPr lang="en-GB" sz="2400" b="1" dirty="0" err="1"/>
              <a:t>auth</a:t>
            </a:r>
            <a:endParaRPr b="1"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2400" dirty="0"/>
              <a:t>Authentication </a:t>
            </a:r>
            <a:r>
              <a:rPr lang="en-GB" sz="2400" dirty="0" smtClean="0"/>
              <a:t>credentials</a:t>
            </a:r>
          </a:p>
          <a:p>
            <a:pPr>
              <a:buSzPct val="45000"/>
            </a:pPr>
            <a:r>
              <a:rPr lang="en-GB" sz="2400" dirty="0"/>
              <a:t>	</a:t>
            </a:r>
            <a:r>
              <a:rPr lang="en-GB" sz="2400" dirty="0" smtClean="0"/>
              <a:t>Password or PGP Key</a:t>
            </a:r>
            <a:endParaRPr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2400" dirty="0"/>
              <a:t>Used when adding or removing a </a:t>
            </a:r>
            <a:r>
              <a:rPr lang="en-GB" sz="2400" dirty="0" smtClean="0"/>
              <a:t>reference to </a:t>
            </a:r>
            <a:r>
              <a:rPr lang="en-GB" sz="2400" dirty="0" err="1" smtClean="0"/>
              <a:t>inetnum</a:t>
            </a:r>
            <a:r>
              <a:rPr lang="en-GB" sz="2400" dirty="0" smtClean="0"/>
              <a:t>, inet6num or </a:t>
            </a:r>
            <a:r>
              <a:rPr lang="en-GB" sz="2400" dirty="0" err="1" smtClean="0"/>
              <a:t>aut-num</a:t>
            </a:r>
            <a:r>
              <a:rPr lang="en-GB" sz="2400" dirty="0" smtClean="0"/>
              <a:t>  objects</a:t>
            </a:r>
            <a:endParaRPr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2400" dirty="0"/>
              <a:t>Mandatory</a:t>
            </a:r>
            <a:endParaRPr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2400" dirty="0" smtClean="0"/>
              <a:t>Multiple</a:t>
            </a:r>
          </a:p>
          <a:p>
            <a:pPr marL="342900" indent="-342900">
              <a:buSzPct val="45000"/>
              <a:buFont typeface="Wingdings" charset="2"/>
              <a:buChar char="Ø"/>
            </a:pPr>
            <a:endParaRPr lang="en-GB" sz="2400" dirty="0"/>
          </a:p>
          <a:p>
            <a:pPr marL="342900" indent="-342900">
              <a:buSzPct val="45000"/>
              <a:buFont typeface="Wingdings" charset="2"/>
              <a:buChar char="Ø"/>
            </a:pPr>
            <a:endParaRPr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2400" dirty="0" err="1"/>
              <a:t>whois</a:t>
            </a:r>
            <a:r>
              <a:rPr lang="en-GB" sz="2400" dirty="0"/>
              <a:t> -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auth</a:t>
            </a:r>
            <a:r>
              <a:rPr lang="en-GB" sz="2400" dirty="0"/>
              <a:t> &lt;email&gt;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905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en-GB" sz="4400" dirty="0" smtClean="0"/>
              <a:t>           Abuse </a:t>
            </a:r>
            <a:r>
              <a:rPr lang="en-GB" sz="4400" dirty="0"/>
              <a:t>Contact Policy</a:t>
            </a:r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buSzPct val="45000"/>
            </a:pPr>
            <a:r>
              <a:rPr lang="en-GB" sz="3600" dirty="0"/>
              <a:t>IRT Object</a:t>
            </a:r>
            <a:endParaRPr sz="2800"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3200" dirty="0"/>
              <a:t>Field</a:t>
            </a:r>
            <a:r>
              <a:rPr lang="en-GB" sz="3200" b="1" dirty="0"/>
              <a:t>: </a:t>
            </a:r>
            <a:r>
              <a:rPr lang="en-GB" sz="3200" b="1" dirty="0" err="1"/>
              <a:t>irt-nfy</a:t>
            </a:r>
            <a:endParaRPr sz="2400" b="1"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3200" dirty="0"/>
              <a:t>Notify email address</a:t>
            </a:r>
            <a:endParaRPr sz="2400"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3200" dirty="0"/>
              <a:t>Optional</a:t>
            </a:r>
            <a:endParaRPr sz="2400"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3200" dirty="0" smtClean="0"/>
              <a:t>Multiple</a:t>
            </a:r>
          </a:p>
          <a:p>
            <a:pPr marL="342900" indent="-342900">
              <a:buSzPct val="45000"/>
              <a:buFont typeface="Wingdings" charset="2"/>
              <a:buChar char="Ø"/>
            </a:pPr>
            <a:endParaRPr lang="en-GB" sz="3200" dirty="0"/>
          </a:p>
          <a:p>
            <a:pPr marL="342900" indent="-342900">
              <a:buSzPct val="45000"/>
              <a:buFont typeface="Wingdings" charset="2"/>
              <a:buChar char="Ø"/>
            </a:pPr>
            <a:endParaRPr sz="2400"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3200" dirty="0" err="1"/>
              <a:t>whois</a:t>
            </a:r>
            <a:r>
              <a:rPr lang="en-GB" sz="3200" dirty="0"/>
              <a:t> -</a:t>
            </a:r>
            <a:r>
              <a:rPr lang="en-GB" sz="3200" dirty="0" err="1"/>
              <a:t>i</a:t>
            </a:r>
            <a:r>
              <a:rPr lang="en-GB" sz="3200" dirty="0"/>
              <a:t> </a:t>
            </a:r>
            <a:r>
              <a:rPr lang="en-GB" sz="3200" dirty="0" err="1"/>
              <a:t>irt-nfy</a:t>
            </a:r>
            <a:r>
              <a:rPr lang="en-GB" sz="3200" dirty="0"/>
              <a:t> &lt;email&gt;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42706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en-GB" sz="4400" dirty="0" smtClean="0"/>
              <a:t>          Abuse </a:t>
            </a:r>
            <a:r>
              <a:rPr lang="en-GB" sz="4400" dirty="0"/>
              <a:t>Contact Policy</a:t>
            </a:r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buSzPct val="45000"/>
              <a:buFont typeface="StarSymbol"/>
              <a:buChar char="l"/>
            </a:pPr>
            <a:endParaRPr lang="en-US" sz="2400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457200" y="1134377"/>
            <a:ext cx="8228520" cy="51945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7387" y="5277556"/>
            <a:ext cx="541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8" name="Frame 7"/>
          <p:cNvSpPr/>
          <p:nvPr/>
        </p:nvSpPr>
        <p:spPr>
          <a:xfrm>
            <a:off x="87447" y="1680824"/>
            <a:ext cx="8909289" cy="556467"/>
          </a:xfrm>
          <a:prstGeom prst="fram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4766778"/>
            <a:ext cx="8909289" cy="647319"/>
          </a:xfrm>
          <a:prstGeom prst="fram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37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1787593" y="207802"/>
            <a:ext cx="5905831" cy="979156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en-GB" sz="4400" dirty="0"/>
              <a:t>Abuse Contact Policy</a:t>
            </a:r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1525334"/>
            <a:ext cx="8228520" cy="4035261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buSzPct val="45000"/>
            </a:pPr>
            <a:r>
              <a:rPr lang="en-GB" sz="2400" dirty="0" smtClean="0"/>
              <a:t>				INETNUM </a:t>
            </a:r>
            <a:r>
              <a:rPr lang="en-GB" sz="2400" dirty="0"/>
              <a:t>Object</a:t>
            </a:r>
            <a:endParaRPr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2400" dirty="0"/>
              <a:t>Field: </a:t>
            </a:r>
            <a:r>
              <a:rPr lang="en-GB" sz="2400" b="1" dirty="0" err="1"/>
              <a:t>mnt-irt</a:t>
            </a:r>
            <a:endParaRPr b="1"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2400" dirty="0"/>
              <a:t>Reference an IRT object</a:t>
            </a:r>
            <a:endParaRPr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2400" dirty="0"/>
              <a:t>Optional</a:t>
            </a:r>
            <a:endParaRPr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2400" dirty="0" smtClean="0"/>
              <a:t>Multiple</a:t>
            </a:r>
          </a:p>
          <a:p>
            <a:pPr marL="342900" indent="-342900">
              <a:buSzPct val="45000"/>
              <a:buFont typeface="Wingdings" charset="2"/>
              <a:buChar char="Ø"/>
            </a:pPr>
            <a:endParaRPr lang="en-GB" sz="2400" dirty="0"/>
          </a:p>
          <a:p>
            <a:pPr marL="342900" indent="-342900">
              <a:buSzPct val="45000"/>
              <a:buFont typeface="Wingdings" charset="2"/>
              <a:buChar char="Ø"/>
            </a:pPr>
            <a:endParaRPr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2400" dirty="0" err="1"/>
              <a:t>whois</a:t>
            </a:r>
            <a:r>
              <a:rPr lang="en-GB" sz="2400" dirty="0"/>
              <a:t> -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mnt-irt</a:t>
            </a:r>
            <a:r>
              <a:rPr lang="en-GB" sz="2400" dirty="0"/>
              <a:t> &lt;IRT ID&gt;</a:t>
            </a:r>
            <a:endParaRPr dirty="0"/>
          </a:p>
          <a:p>
            <a:pPr marL="342900" indent="-342900">
              <a:buSzPct val="45000"/>
              <a:buFont typeface="Wingdings" charset="2"/>
              <a:buChar char="Ø"/>
            </a:pPr>
            <a:r>
              <a:rPr lang="en-GB" sz="2400" dirty="0"/>
              <a:t>Similarly in INET6NUM and AUT-NUM</a:t>
            </a:r>
            <a:endParaRPr dirty="0"/>
          </a:p>
          <a:p>
            <a:pPr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429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152" y="5318186"/>
            <a:ext cx="1706747" cy="1293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INETNUM</a:t>
            </a:r>
          </a:p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8152" y="1980638"/>
            <a:ext cx="1706747" cy="1293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IRT</a:t>
            </a:r>
          </a:p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" name="CustomShape 1"/>
          <p:cNvSpPr/>
          <p:nvPr/>
        </p:nvSpPr>
        <p:spPr>
          <a:xfrm>
            <a:off x="1787593" y="207802"/>
            <a:ext cx="5905831" cy="704944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en-GB" sz="4400" dirty="0"/>
              <a:t>Abuse Contact Policy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2477598" y="3551761"/>
            <a:ext cx="3114345" cy="15873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INETNUM’s maintainer authentication AND</a:t>
            </a:r>
          </a:p>
          <a:p>
            <a:pPr algn="ctr"/>
            <a:r>
              <a:rPr lang="en-US" dirty="0" smtClean="0"/>
              <a:t>IRT object’s authentication</a:t>
            </a:r>
          </a:p>
          <a:p>
            <a:pPr algn="ctr"/>
            <a:r>
              <a:rPr lang="en-US" dirty="0" smtClean="0"/>
              <a:t>(Password / PGP Key)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3439" y="3405191"/>
            <a:ext cx="2579969" cy="18530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INETNUM referencing an IRT Object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6" idx="3"/>
            <a:endCxn id="9" idx="1"/>
          </p:cNvCxnSpPr>
          <p:nvPr/>
        </p:nvCxnSpPr>
        <p:spPr>
          <a:xfrm flipV="1">
            <a:off x="5591943" y="4331695"/>
            <a:ext cx="811496" cy="137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99039" y="1071488"/>
            <a:ext cx="3958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Referencing an IRT Object</a:t>
            </a:r>
            <a:endParaRPr lang="en-US" sz="2800" dirty="0"/>
          </a:p>
        </p:txBody>
      </p:sp>
      <p:cxnSp>
        <p:nvCxnSpPr>
          <p:cNvPr id="10" name="Straight Arrow Connector 9"/>
          <p:cNvCxnSpPr>
            <a:stCxn id="3" idx="3"/>
          </p:cNvCxnSpPr>
          <p:nvPr/>
        </p:nvCxnSpPr>
        <p:spPr>
          <a:xfrm>
            <a:off x="1944899" y="2627304"/>
            <a:ext cx="754140" cy="924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3"/>
          </p:cNvCxnSpPr>
          <p:nvPr/>
        </p:nvCxnSpPr>
        <p:spPr>
          <a:xfrm flipV="1">
            <a:off x="1944899" y="5139147"/>
            <a:ext cx="754140" cy="8257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09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457200" y="1170087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endParaRPr dirty="0"/>
          </a:p>
        </p:txBody>
      </p:sp>
      <p:sp>
        <p:nvSpPr>
          <p:cNvPr id="11" name="CustomShape 2"/>
          <p:cNvSpPr/>
          <p:nvPr/>
        </p:nvSpPr>
        <p:spPr>
          <a:xfrm>
            <a:off x="457200" y="2349315"/>
            <a:ext cx="8228520" cy="305591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</a:pPr>
            <a:endParaRPr dirty="0"/>
          </a:p>
        </p:txBody>
      </p:sp>
      <p:sp>
        <p:nvSpPr>
          <p:cNvPr id="12" name="TextBox 11"/>
          <p:cNvSpPr txBox="1"/>
          <p:nvPr/>
        </p:nvSpPr>
        <p:spPr>
          <a:xfrm>
            <a:off x="976878" y="1887650"/>
            <a:ext cx="72289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smtClean="0"/>
              <a:t>DNSSEC Deployment</a:t>
            </a:r>
          </a:p>
          <a:p>
            <a:endParaRPr lang="en-US" sz="3200" dirty="0" smtClean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Full support for ASPLAIN</a:t>
            </a:r>
          </a:p>
          <a:p>
            <a:endParaRPr lang="en-US" sz="3200" dirty="0" smtClean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Abuse Contact Implementation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491619" y="858762"/>
            <a:ext cx="48637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Three Main Updates</a:t>
            </a: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980" y="2349315"/>
            <a:ext cx="51649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/>
            </a:lvl1pPr>
          </a:lstStyle>
          <a:p>
            <a:r>
              <a:rPr lang="en-US" dirty="0" smtClean="0"/>
              <a:t>WAY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4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9097" y="2491517"/>
            <a:ext cx="805371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- we </a:t>
            </a:r>
            <a:r>
              <a:rPr lang="en-US" sz="2800" dirty="0"/>
              <a:t>are closely following the WEIRDS mailing </a:t>
            </a:r>
            <a:r>
              <a:rPr lang="en-US" sz="2800" dirty="0" smtClean="0"/>
              <a:t>list</a:t>
            </a:r>
          </a:p>
          <a:p>
            <a:endParaRPr lang="en-US" sz="2800" dirty="0"/>
          </a:p>
          <a:p>
            <a:r>
              <a:rPr lang="en-US" sz="2800" dirty="0"/>
              <a:t>- </a:t>
            </a:r>
            <a:r>
              <a:rPr lang="en-US" sz="2800" dirty="0" err="1"/>
              <a:t>dev</a:t>
            </a:r>
            <a:r>
              <a:rPr lang="en-US" sz="2800" dirty="0"/>
              <a:t>-team is looking into technologies to </a:t>
            </a:r>
            <a:r>
              <a:rPr lang="en-US" sz="2800" dirty="0" smtClean="0"/>
              <a:t>build RESTFUL </a:t>
            </a:r>
            <a:r>
              <a:rPr lang="en-US" sz="2800" dirty="0"/>
              <a:t>services around </a:t>
            </a:r>
            <a:r>
              <a:rPr lang="en-US" sz="2800" dirty="0" err="1"/>
              <a:t>whois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14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0946" y="2490327"/>
            <a:ext cx="26833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THANK YOU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7711" y="6225195"/>
            <a:ext cx="200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AFRINIC DEV-TEAM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7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1170087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2349315"/>
            <a:ext cx="8228520" cy="305591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</a:pP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2878668" y="2812534"/>
            <a:ext cx="33912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DNSSEC</a:t>
            </a:r>
          </a:p>
        </p:txBody>
      </p:sp>
    </p:spTree>
    <p:extLst>
      <p:ext uri="{BB962C8B-B14F-4D97-AF65-F5344CB8AC3E}">
        <p14:creationId xmlns:p14="http://schemas.microsoft.com/office/powerpoint/2010/main" val="269404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1170087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2349315"/>
            <a:ext cx="8228520" cy="305591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</a:pP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2825045" y="368534"/>
            <a:ext cx="24014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DNSSEC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1961444"/>
            <a:ext cx="78824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smtClean="0"/>
              <a:t>One part of DNSSEC deployment plan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M</a:t>
            </a:r>
            <a:r>
              <a:rPr lang="en-US" sz="2800" dirty="0" smtClean="0"/>
              <a:t>inor change in WHOIS 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ds-</a:t>
            </a:r>
            <a:r>
              <a:rPr lang="en-US" sz="2800" dirty="0" err="1" smtClean="0"/>
              <a:t>rdata</a:t>
            </a:r>
            <a:r>
              <a:rPr lang="en-US" sz="2800" dirty="0" smtClean="0"/>
              <a:t> attribute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Two methods for updating this field</a:t>
            </a:r>
          </a:p>
          <a:p>
            <a:pPr marL="742950" lvl="1" indent="-285750">
              <a:buFontTx/>
              <a:buChar char="-"/>
            </a:pPr>
            <a:r>
              <a:rPr lang="en-US" sz="2800" dirty="0" smtClean="0"/>
              <a:t>Via </a:t>
            </a:r>
            <a:r>
              <a:rPr lang="en-US" sz="2800" dirty="0" err="1" smtClean="0"/>
              <a:t>MyAfrinic</a:t>
            </a:r>
            <a:r>
              <a:rPr lang="en-US" sz="2800" dirty="0" smtClean="0"/>
              <a:t> (with verification)</a:t>
            </a:r>
          </a:p>
          <a:p>
            <a:pPr marL="742950" lvl="1" indent="-285750">
              <a:buFontTx/>
              <a:buChar char="-"/>
            </a:pPr>
            <a:r>
              <a:rPr lang="en-US" sz="2800" dirty="0" err="1"/>
              <a:t>a</a:t>
            </a:r>
            <a:r>
              <a:rPr lang="en-US" sz="2800" dirty="0" err="1" smtClean="0"/>
              <a:t>uto-dbm@afrinic.net</a:t>
            </a:r>
            <a:r>
              <a:rPr lang="en-US" sz="2800" dirty="0" smtClean="0"/>
              <a:t> (without verification)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6460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1170087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2349315"/>
            <a:ext cx="8228520" cy="305591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</a:pP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2724290" y="984450"/>
            <a:ext cx="447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Domain Object template</a:t>
            </a:r>
            <a:endParaRPr lang="en-US" sz="2400" dirty="0"/>
          </a:p>
        </p:txBody>
      </p:sp>
      <p:pic>
        <p:nvPicPr>
          <p:cNvPr id="5" name="Picture 4" descr="Screen shot 2012-05-10 at 8.51.26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17" y="1667932"/>
            <a:ext cx="7364184" cy="4272845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643113" y="3234224"/>
            <a:ext cx="7315968" cy="558135"/>
          </a:xfrm>
          <a:prstGeom prst="fram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2361" y="82326"/>
            <a:ext cx="24014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DNSSEC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8031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1170087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2349315"/>
            <a:ext cx="8228520" cy="305591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</a:pP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561622" y="1175117"/>
            <a:ext cx="5985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Reverse Delegation on </a:t>
            </a:r>
            <a:r>
              <a:rPr lang="en-US" sz="2400" dirty="0" err="1" smtClean="0"/>
              <a:t>MyAFRINIC</a:t>
            </a:r>
            <a:endParaRPr lang="en-US" sz="2400" dirty="0" smtClean="0"/>
          </a:p>
        </p:txBody>
      </p:sp>
      <p:pic>
        <p:nvPicPr>
          <p:cNvPr id="5" name="Picture 4" descr="Screen shot 2012-05-10 at 9.26.4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23" y="1636782"/>
            <a:ext cx="8610600" cy="4722294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702359" y="4289776"/>
            <a:ext cx="8190464" cy="2069299"/>
          </a:xfrm>
          <a:prstGeom prst="frame">
            <a:avLst>
              <a:gd name="adj1" fmla="val 5958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2361" y="82326"/>
            <a:ext cx="24014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DNSSEC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3267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250804" y="1125473"/>
            <a:ext cx="7743018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2349315"/>
            <a:ext cx="8228520" cy="305591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</a:pP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401966" y="1099044"/>
            <a:ext cx="7144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Example of Domain object on WHOIS</a:t>
            </a:r>
          </a:p>
        </p:txBody>
      </p:sp>
      <p:pic>
        <p:nvPicPr>
          <p:cNvPr id="5" name="Picture 4" descr="Screen shot 2012-05-10 at 9.31.10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58" y="1988248"/>
            <a:ext cx="8722078" cy="4508561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87447" y="4119459"/>
            <a:ext cx="8909289" cy="647319"/>
          </a:xfrm>
          <a:prstGeom prst="fram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8791" y="400646"/>
            <a:ext cx="25361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DNSSEC</a:t>
            </a:r>
          </a:p>
        </p:txBody>
      </p:sp>
    </p:spTree>
    <p:extLst>
      <p:ext uri="{BB962C8B-B14F-4D97-AF65-F5344CB8AC3E}">
        <p14:creationId xmlns:p14="http://schemas.microsoft.com/office/powerpoint/2010/main" val="281609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1170087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2349315"/>
            <a:ext cx="8228520" cy="305591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</a:pP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2915355" y="2455501"/>
            <a:ext cx="34605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/>
            </a:lvl1pPr>
          </a:lstStyle>
          <a:p>
            <a:r>
              <a:rPr lang="en-US" dirty="0"/>
              <a:t>ASPLAIN</a:t>
            </a:r>
          </a:p>
        </p:txBody>
      </p:sp>
    </p:spTree>
    <p:extLst>
      <p:ext uri="{BB962C8B-B14F-4D97-AF65-F5344CB8AC3E}">
        <p14:creationId xmlns:p14="http://schemas.microsoft.com/office/powerpoint/2010/main" val="373717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1170087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endParaRPr dirty="0"/>
          </a:p>
        </p:txBody>
      </p:sp>
      <p:sp>
        <p:nvSpPr>
          <p:cNvPr id="3" name="CustomShape 2"/>
          <p:cNvSpPr/>
          <p:nvPr/>
        </p:nvSpPr>
        <p:spPr>
          <a:xfrm>
            <a:off x="457200" y="2349315"/>
            <a:ext cx="8228520" cy="305591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</a:pP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793045" y="1752599"/>
            <a:ext cx="7674474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smtClean="0"/>
              <a:t>Full Support for 4-Byte ASN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Scrap out the dot format</a:t>
            </a:r>
          </a:p>
          <a:p>
            <a:pPr marL="742950" lvl="1" indent="-285750">
              <a:buFontTx/>
              <a:buChar char="-"/>
            </a:pPr>
            <a:r>
              <a:rPr lang="en-US" sz="2800" dirty="0"/>
              <a:t>&lt;high order 16 bit value in decimal&gt;.&lt;low order 16 bit value in decimal</a:t>
            </a:r>
            <a:r>
              <a:rPr lang="en-US" sz="2800" dirty="0" smtClean="0"/>
              <a:t>&gt;</a:t>
            </a:r>
          </a:p>
          <a:p>
            <a:pPr marL="742950" lvl="1" indent="-285750">
              <a:buFontTx/>
              <a:buChar char="-"/>
            </a:pPr>
            <a:r>
              <a:rPr lang="en-US" sz="2800" dirty="0"/>
              <a:t>4-byte AS Number of value 65546 (decimal) would be identified as "</a:t>
            </a:r>
            <a:r>
              <a:rPr lang="en-US" sz="2800" dirty="0" smtClean="0"/>
              <a:t>1.10”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Both WHOIS and </a:t>
            </a:r>
            <a:r>
              <a:rPr lang="en-US" sz="2800" dirty="0" err="1" smtClean="0"/>
              <a:t>Myafrinic</a:t>
            </a:r>
            <a:r>
              <a:rPr lang="en-US" sz="2800" dirty="0" smtClean="0"/>
              <a:t> support this format</a:t>
            </a:r>
            <a:endParaRPr lang="en-US" sz="2800" dirty="0"/>
          </a:p>
          <a:p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921000" y="400646"/>
            <a:ext cx="25809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ASPLAIN</a:t>
            </a:r>
          </a:p>
        </p:txBody>
      </p:sp>
    </p:spTree>
    <p:extLst>
      <p:ext uri="{BB962C8B-B14F-4D97-AF65-F5344CB8AC3E}">
        <p14:creationId xmlns:p14="http://schemas.microsoft.com/office/powerpoint/2010/main" val="985626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1027</Words>
  <Application>Microsoft Macintosh PowerPoint</Application>
  <PresentationFormat>On-screen Show (4:3)</PresentationFormat>
  <Paragraphs>180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WHOIS UPDATES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vd d</dc:creator>
  <cp:lastModifiedBy>Avinash Gookool</cp:lastModifiedBy>
  <cp:revision>35</cp:revision>
  <dcterms:created xsi:type="dcterms:W3CDTF">2012-04-10T07:37:49Z</dcterms:created>
  <dcterms:modified xsi:type="dcterms:W3CDTF">2012-05-18T10:12:18Z</dcterms:modified>
</cp:coreProperties>
</file>