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7" r:id="rId2"/>
    <p:sldId id="260" r:id="rId3"/>
    <p:sldId id="261" r:id="rId4"/>
    <p:sldId id="262" r:id="rId5"/>
    <p:sldId id="263" r:id="rId6"/>
    <p:sldId id="264" r:id="rId7"/>
    <p:sldId id="287" r:id="rId8"/>
    <p:sldId id="285" r:id="rId9"/>
    <p:sldId id="284" r:id="rId10"/>
    <p:sldId id="267" r:id="rId11"/>
    <p:sldId id="268" r:id="rId12"/>
    <p:sldId id="283" r:id="rId13"/>
    <p:sldId id="286" r:id="rId14"/>
    <p:sldId id="271" r:id="rId15"/>
    <p:sldId id="274" r:id="rId16"/>
    <p:sldId id="281" r:id="rId17"/>
    <p:sldId id="276" r:id="rId18"/>
    <p:sldId id="279" r:id="rId19"/>
    <p:sldId id="275" r:id="rId20"/>
    <p:sldId id="273" r:id="rId21"/>
    <p:sldId id="258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0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7B3750-010A-428B-BD6C-402FC6FAB8D3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8B066B-3DCD-4E0D-BF43-0E0AD95A8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47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9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99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6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84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411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38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4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5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7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0C7C9-A412-8542-B60B-08D2B2DEFE31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06EB-BE18-314F-9DAD-3080EE8D5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51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eography.com/product-info/map_traffic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tmo7.com/gallery/data/media/7/z3942d7tmv008vcw8ifev68zvoeolhgq.jpg&amp;imgrefurl=http://narjes65.blogfa.com/post-124.aspx&amp;h=668&amp;w=600&amp;sz=82&amp;hl=en&amp;start=2&amp;um=1&amp;tbnid=fmodslNU5uzXYM:&amp;tbnh=138&amp;tbnw=124&amp;prev=/images?q=%D9%82%D8%B1%D8%A2%D9%86&amp;um=1&amp;hl=en&amp;sa=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 txBox="1">
            <a:spLocks noChangeArrowheads="1"/>
          </p:cNvSpPr>
          <p:nvPr/>
        </p:nvSpPr>
        <p:spPr>
          <a:xfrm>
            <a:off x="3577940" y="4364180"/>
            <a:ext cx="483345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Sami H. O. Salih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Telecom. Corporation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 of SDv6TF</a:t>
            </a:r>
          </a:p>
        </p:txBody>
      </p:sp>
      <p:sp>
        <p:nvSpPr>
          <p:cNvPr id="5" name="WordArt 58"/>
          <p:cNvSpPr>
            <a:spLocks noChangeArrowheads="1" noChangeShapeType="1" noTextEdit="1"/>
          </p:cNvSpPr>
          <p:nvPr/>
        </p:nvSpPr>
        <p:spPr bwMode="auto">
          <a:xfrm>
            <a:off x="3307784" y="1080665"/>
            <a:ext cx="5586845" cy="160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501AB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Internet Exchange </a:t>
            </a:r>
            <a:r>
              <a:rPr lang="fr-FR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01AB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Point</a:t>
            </a:r>
          </a:p>
          <a:p>
            <a:pPr algn="ctr"/>
            <a:r>
              <a:rPr lang="en-US" sz="1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501ABC"/>
                </a:solidFill>
                <a:latin typeface="Times New Roman" pitchFamily="18" charset="0"/>
                <a:cs typeface="Times New Roman" pitchFamily="18" charset="0"/>
              </a:rPr>
              <a:t>What is it? Do We “Really” Need it?</a:t>
            </a:r>
          </a:p>
        </p:txBody>
      </p:sp>
    </p:spTree>
    <p:extLst>
      <p:ext uri="{BB962C8B-B14F-4D97-AF65-F5344CB8AC3E}">
        <p14:creationId xmlns="" xmlns:p14="http://schemas.microsoft.com/office/powerpoint/2010/main" val="421129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6858000" cy="4419600"/>
          </a:xfrm>
        </p:spPr>
        <p:txBody>
          <a:bodyPr/>
          <a:lstStyle/>
          <a:p>
            <a:pPr marL="0" indent="0" algn="just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None/>
            </a:pPr>
            <a:r>
              <a:rPr lang="en-US" sz="1800" b="1" u="sng" dirty="0" smtClean="0"/>
              <a:t>The Need; Connectivity Issues</a:t>
            </a:r>
          </a:p>
          <a:p>
            <a:pPr marL="0" indent="0" algn="just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None/>
            </a:pPr>
            <a:endParaRPr lang="en-US" sz="900" b="1" u="sng" dirty="0" smtClean="0"/>
          </a:p>
          <a:p>
            <a:pPr marL="0" indent="0" algn="just" rtl="0">
              <a:buFont typeface="Wingdings" pitchFamily="2" charset="2"/>
              <a:buNone/>
            </a:pP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“At the moment, developing countries wishing to connect to the global Internet backbone must </a:t>
            </a:r>
            <a:r>
              <a:rPr lang="en-US" sz="1800" i="1" u="sng" dirty="0" smtClean="0">
                <a:solidFill>
                  <a:srgbClr val="FF0000"/>
                </a:solidFill>
              </a:rPr>
              <a:t>pay for the full costs of the international leased line 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to the country providing the hub. More than 90 per cent of international IP connectivity passes through North America. Once a leased line is established, </a:t>
            </a:r>
            <a:r>
              <a:rPr lang="en-US" sz="1800" i="1" u="sng" dirty="0" smtClean="0">
                <a:solidFill>
                  <a:srgbClr val="FF0000"/>
                </a:solidFill>
              </a:rPr>
              <a:t>traffic passes in both directions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, benefiting the customers in the hub country as well as the developing country, though the costs are primarily borne by the latter. These higher costs are passed on to customers [in developing countries]. On the Internet, the net cash flow is from the developing South to the developed North.”</a:t>
            </a:r>
          </a:p>
          <a:p>
            <a:pPr marL="0" indent="0" rtl="0">
              <a:buFont typeface="Wingdings" pitchFamily="2" charset="2"/>
              <a:buNone/>
            </a:pPr>
            <a:endParaRPr lang="en-US" sz="1200" dirty="0" smtClean="0"/>
          </a:p>
          <a:p>
            <a:pPr marL="0" indent="0" rtl="0">
              <a:buFont typeface="Wingdings" pitchFamily="2" charset="2"/>
              <a:buNone/>
            </a:pPr>
            <a:r>
              <a:rPr lang="en-US" sz="1400" b="1" dirty="0" smtClean="0"/>
              <a:t>Yoshio </a:t>
            </a:r>
            <a:r>
              <a:rPr lang="en-US" sz="1400" b="1" dirty="0" err="1" smtClean="0"/>
              <a:t>Utsumi</a:t>
            </a:r>
            <a:r>
              <a:rPr lang="en-US" sz="1400" b="1" dirty="0" smtClean="0"/>
              <a:t>,</a:t>
            </a:r>
          </a:p>
          <a:p>
            <a:pPr marL="0" indent="0" rtl="0">
              <a:buFont typeface="Wingdings" pitchFamily="2" charset="2"/>
              <a:buNone/>
            </a:pPr>
            <a:r>
              <a:rPr lang="en-US" sz="1400" b="1" i="1" dirty="0" smtClean="0"/>
              <a:t>Secretary-General of ITU</a:t>
            </a:r>
          </a:p>
          <a:p>
            <a:pPr marL="0" indent="0" rtl="0">
              <a:buNone/>
            </a:pPr>
            <a:r>
              <a:rPr lang="en-US" sz="1400" b="1" dirty="0" smtClean="0"/>
              <a:t>New York, USA - 7 July 2000</a:t>
            </a:r>
            <a:endParaRPr lang="en-US" sz="1400" b="1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Continent Challenges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1598"/>
            <a:ext cx="8229600" cy="1143000"/>
          </a:xfrm>
        </p:spPr>
        <p:txBody>
          <a:bodyPr/>
          <a:lstStyle/>
          <a:p>
            <a:r>
              <a:rPr lang="en-US" dirty="0" smtClean="0"/>
              <a:t>Global Traffic Map</a:t>
            </a:r>
            <a:endParaRPr lang="en-US" dirty="0"/>
          </a:p>
        </p:txBody>
      </p:sp>
      <p:pic>
        <p:nvPicPr>
          <p:cNvPr id="31752" name="Picture 8" descr="http://scjsin.websandboxes.com/wp-content/uploads/2010/05/global-traffic-map-large.png"/>
          <p:cNvPicPr>
            <a:picLocks noChangeAspect="1" noChangeArrowheads="1"/>
          </p:cNvPicPr>
          <p:nvPr/>
        </p:nvPicPr>
        <p:blipFill>
          <a:blip r:embed="rId2"/>
          <a:srcRect l="2450" t="10213" r="1991" b="31915"/>
          <a:stretch>
            <a:fillRect/>
          </a:stretch>
        </p:blipFill>
        <p:spPr bwMode="auto">
          <a:xfrm>
            <a:off x="969820" y="879745"/>
            <a:ext cx="7516048" cy="4419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70075" y="599209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600" dirty="0" smtClean="0"/>
              <a:t>From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TeleGeography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00163"/>
            <a:ext cx="4648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064836" y="5804898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466808" y="5193382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154524" y="5549618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287417" y="5694070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016462" y="4097200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30019" y="3908494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232914" y="3669444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695482" y="2724684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137506" y="5072342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170202" y="4573064"/>
            <a:ext cx="351834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248760" y="3059964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545183" y="4662744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884635" y="4520558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896758" y="3632618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2693132" y="3211484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623573" y="1920610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71634" y="5240677"/>
            <a:ext cx="4856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Mauritius</a:t>
            </a:r>
            <a:endParaRPr lang="en-US" sz="600" dirty="0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692382" y="4946091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883741" y="5165610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1872622" y="3180124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2388332" y="3242844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4"/>
          <p:cNvGrpSpPr/>
          <p:nvPr/>
        </p:nvGrpSpPr>
        <p:grpSpPr>
          <a:xfrm>
            <a:off x="6062529" y="1403783"/>
            <a:ext cx="2654747" cy="1457291"/>
            <a:chOff x="621391" y="4478078"/>
            <a:chExt cx="2654747" cy="1457291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621391" y="4549901"/>
              <a:ext cx="304800" cy="335280"/>
            </a:xfrm>
            <a:prstGeom prst="ellipse">
              <a:avLst/>
            </a:prstGeom>
            <a:solidFill>
              <a:schemeClr val="tx2">
                <a:alpha val="34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621391" y="5323477"/>
              <a:ext cx="304800" cy="304800"/>
            </a:xfrm>
            <a:prstGeom prst="ellipse">
              <a:avLst/>
            </a:prstGeom>
            <a:solidFill>
              <a:srgbClr val="FF6600">
                <a:alpha val="58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6548" y="4478078"/>
              <a:ext cx="2339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least one IXP known </a:t>
              </a:r>
              <a:br>
                <a:rPr lang="en-US" dirty="0" smtClean="0"/>
              </a:br>
              <a:r>
                <a:rPr lang="en-US" dirty="0" smtClean="0"/>
                <a:t>to exchange traffic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4880" y="5289038"/>
              <a:ext cx="21603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least one IXP soon </a:t>
              </a:r>
              <a:br>
                <a:rPr lang="en-US" dirty="0" smtClean="0"/>
              </a:br>
              <a:r>
                <a:rPr lang="en-US" dirty="0" smtClean="0"/>
                <a:t>to exchange traffic</a:t>
              </a:r>
              <a:endParaRPr lang="en-US" dirty="0"/>
            </a:p>
          </p:txBody>
        </p:sp>
      </p:grp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296712" y="5128743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358455" y="3957083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57200" y="2192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African IXP Map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44907" y="4597827"/>
            <a:ext cx="28253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to;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ea typeface="+mj-ea"/>
                <a:cs typeface="+mj-cs"/>
              </a:rPr>
              <a:t>Hisham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Ibrahim - AfriNIC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24738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110" y="1165860"/>
            <a:ext cx="6629400" cy="5212080"/>
          </a:xfrm>
        </p:spPr>
        <p:txBody>
          <a:bodyPr>
            <a:normAutofit/>
          </a:bodyPr>
          <a:lstStyle/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Development Milestones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Configuration &amp; Setup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Africa’s Need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Continent Problem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 Challenges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African IXP Map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new Vision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in Pool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Way Forward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1550" y="457200"/>
            <a:ext cx="7467600" cy="408051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The New Vision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2964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dirty="0" smtClean="0"/>
              <a:t>Beyond the historical motto</a:t>
            </a:r>
          </a:p>
          <a:p>
            <a:pPr algn="l" rtl="0">
              <a:buFont typeface="Wingdings" pitchFamily="2" charset="2"/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“keep domestic traffic Local”</a:t>
            </a:r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The challenge now is the</a:t>
            </a:r>
          </a:p>
          <a:p>
            <a:pPr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“Regional Connectivity”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IXP in Pool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2964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71463" y="228600"/>
            <a:ext cx="7805737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Advantages of </a:t>
            </a:r>
            <a:r>
              <a:rPr lang="en-US" sz="4800" b="1" dirty="0" smtClean="0"/>
              <a:t>IXP Pool</a:t>
            </a:r>
            <a:endParaRPr lang="en-US" sz="4800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dirty="0" smtClean="0"/>
              <a:t>Cost Savings</a:t>
            </a:r>
          </a:p>
          <a:p>
            <a:pPr algn="l" rtl="0"/>
            <a:r>
              <a:rPr lang="en-US" sz="2400" dirty="0" smtClean="0"/>
              <a:t>Increased Access Quality</a:t>
            </a:r>
          </a:p>
          <a:p>
            <a:pPr algn="l" rtl="0"/>
            <a:r>
              <a:rPr lang="en-US" sz="2400" dirty="0" smtClean="0"/>
              <a:t>Encourage Developing Local Service/Infrastructure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ea typeface="+mn-ea"/>
              </a:rPr>
              <a:t>Connectivity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ea typeface="+mn-ea"/>
              </a:rPr>
              <a:t>Root Server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ea typeface="+mn-ea"/>
              </a:rPr>
              <a:t>Internet Services (email, timing)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400" dirty="0" smtClean="0"/>
              <a:t>Opportunities to Develop Local Contents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Streaming Video/Audio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Videoconferencing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Telemedicine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E-Commerce, Governance, Learning</a:t>
            </a:r>
            <a:r>
              <a:rPr lang="en-US" sz="2000" dirty="0" smtClean="0"/>
              <a:t>, etc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The Way Forward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2964"/>
          </a:xfrm>
        </p:spPr>
        <p:txBody>
          <a:bodyPr>
            <a:normAutofit fontScale="92500" lnSpcReduction="10000"/>
          </a:bodyPr>
          <a:lstStyle/>
          <a:p>
            <a:pPr marL="512763" indent="-512763" algn="l" rtl="0"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data transition between Africans'</a:t>
            </a:r>
          </a:p>
          <a:p>
            <a:pPr marL="512763" indent="-512763" algn="l" rtl="0"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Connectivity;</a:t>
            </a:r>
          </a:p>
          <a:p>
            <a:pPr marL="512763" indent="-512763" algn="l" rtl="0"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Operational Model;</a:t>
            </a:r>
          </a:p>
          <a:p>
            <a:pPr marL="512763" indent="-512763" algn="l" rtl="0"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Homogenous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&amp; Admin.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2763" indent="-512763">
              <a:buFont typeface="Wingdings" pitchFamily="2" charset="2"/>
              <a:buChar char="ü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 Agency</a:t>
            </a:r>
          </a:p>
          <a:p>
            <a:pPr marL="512763" indent="-512763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and …….</a:t>
            </a:r>
          </a:p>
          <a:p>
            <a:pPr marL="512763" indent="-512763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Willing to Unity,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1260775" y="547640"/>
            <a:ext cx="648392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800" b="1" dirty="0" smtClean="0">
                <a:solidFill>
                  <a:schemeClr val="accent2"/>
                </a:solidFill>
                <a:latin typeface="Helvetica" charset="0"/>
              </a:rPr>
              <a:t>Root Servers       VS.             IXP</a:t>
            </a:r>
            <a:endParaRPr lang="en-AU" sz="2800" b="1" dirty="0">
              <a:solidFill>
                <a:schemeClr val="accent2"/>
              </a:solidFill>
              <a:latin typeface="Helvetic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1235393"/>
            <a:ext cx="87344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/>
              <a:t>Regional </a:t>
            </a:r>
            <a:r>
              <a:rPr lang="en-US" sz="4800" b="1" dirty="0" err="1" smtClean="0"/>
              <a:t>Af</a:t>
            </a:r>
            <a:r>
              <a:rPr lang="en-US" sz="4800" b="1" dirty="0" smtClean="0"/>
              <a:t>-IXP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2964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92602" y="872834"/>
            <a:ext cx="5454218" cy="1616219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itchFamily="2" charset="2"/>
              <a:buNone/>
              <a:defRPr/>
            </a:pPr>
            <a:r>
              <a:rPr lang="ar-SA" sz="3600" b="1" i="1" dirty="0" smtClean="0">
                <a:solidFill>
                  <a:srgbClr val="2B81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MCS Modern E_U normal." pitchFamily="2" charset="-78"/>
              </a:rPr>
              <a:t> “قَالَ الَّذِي عِنْدَهُ عِلْمٌ مِنَ الْكِتَابِ أَنَا آَتِيكَ بِهِ قَبْلَ أَنْ يَرْتَدَّ إِلَيْكَ طَرْفُك ”</a:t>
            </a:r>
          </a:p>
        </p:txBody>
      </p:sp>
      <p:pic>
        <p:nvPicPr>
          <p:cNvPr id="4100" name="Picture 11" descr="http://tbn0.google.com/images?q=tbn:fmodslNU5uzXYM:http://www.tmo7.com/gallery/data/media/7/z3942d7tmv008vcw8ifev68zvoeolhgq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7727" y="5158602"/>
            <a:ext cx="1184564" cy="13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61372" y="5499674"/>
            <a:ext cx="2457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SA" i="1" dirty="0">
                <a:effectLst>
                  <a:outerShdw blurRad="38100" dist="38100" dir="2700000" algn="tl">
                    <a:srgbClr val="000000"/>
                  </a:outerShdw>
                </a:effectLst>
                <a:cs typeface="Andalus" pitchFamily="2" charset="-78"/>
              </a:rPr>
              <a:t>صدق الله </a:t>
            </a:r>
            <a:r>
              <a:rPr lang="ar-SA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ndalus" pitchFamily="2" charset="-78"/>
              </a:rPr>
              <a:t>العظيم</a:t>
            </a:r>
            <a:endParaRPr lang="en-US" i="1" dirty="0" smtClean="0">
              <a:effectLst>
                <a:outerShdw blurRad="38100" dist="38100" dir="2700000" algn="tl">
                  <a:srgbClr val="000000"/>
                </a:outerShdw>
              </a:effectLst>
              <a:cs typeface="Andalus" pitchFamily="2" charset="-78"/>
            </a:endParaRPr>
          </a:p>
          <a:p>
            <a:pPr algn="r">
              <a:defRPr/>
            </a:pPr>
            <a:r>
              <a:rPr lang="ar-SA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MCS Modern E_U normal." pitchFamily="2" charset="-78"/>
              </a:rPr>
              <a:t>الآية 40 سورة النمل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2552" y="332500"/>
            <a:ext cx="31543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i="1" dirty="0">
                <a:effectLst>
                  <a:outerShdw blurRad="38100" dist="38100" dir="2700000" algn="tl">
                    <a:srgbClr val="000000"/>
                  </a:outerShdw>
                </a:effectLst>
                <a:cs typeface="Andalus" pitchFamily="2" charset="-78"/>
              </a:rPr>
              <a:t>بسم الله الرحمن الرحيم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291" y="2301287"/>
            <a:ext cx="7800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Comic Sans MS" pitchFamily="66" charset="0"/>
              </a:rPr>
              <a:t>“One with whom was knowledge of the Scripture said: I will bring it thee before thy gaze </a:t>
            </a:r>
            <a:r>
              <a:rPr lang="en-US" sz="2000" i="1" dirty="0" err="1" smtClean="0">
                <a:latin typeface="Comic Sans MS" pitchFamily="66" charset="0"/>
              </a:rPr>
              <a:t>returneth</a:t>
            </a:r>
            <a:r>
              <a:rPr lang="en-US" sz="2000" i="1" dirty="0" smtClean="0">
                <a:latin typeface="Comic Sans MS" pitchFamily="66" charset="0"/>
              </a:rPr>
              <a:t> unto thee. And when he saw it set in his presence, (Solomon) said: This is of the bounty of my Lord, that He may try me whether I give thanks or am ungrateful. Whosoever </a:t>
            </a:r>
            <a:r>
              <a:rPr lang="en-US" sz="2000" i="1" dirty="0" err="1" smtClean="0">
                <a:latin typeface="Comic Sans MS" pitchFamily="66" charset="0"/>
              </a:rPr>
              <a:t>giveth</a:t>
            </a:r>
            <a:r>
              <a:rPr lang="en-US" sz="2000" i="1" dirty="0" smtClean="0">
                <a:latin typeface="Comic Sans MS" pitchFamily="66" charset="0"/>
              </a:rPr>
              <a:t> thanks he only </a:t>
            </a:r>
            <a:r>
              <a:rPr lang="en-US" sz="2000" i="1" dirty="0" err="1" smtClean="0">
                <a:latin typeface="Comic Sans MS" pitchFamily="66" charset="0"/>
              </a:rPr>
              <a:t>giveth</a:t>
            </a:r>
            <a:r>
              <a:rPr lang="en-US" sz="2000" i="1" dirty="0" smtClean="0">
                <a:latin typeface="Comic Sans MS" pitchFamily="66" charset="0"/>
              </a:rPr>
              <a:t> thanks for (the good of) his own soul; and whosoever is ungrateful (is ungrateful only to his own soul's hurt). For lo! my Lord is Absolute in independence, Bountiful.”</a:t>
            </a:r>
            <a:endParaRPr lang="en-US" sz="20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281738" cy="9144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858000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Participation of all ICT Stakeholders in the management of the IXP.</a:t>
            </a:r>
          </a:p>
          <a:p>
            <a:r>
              <a:rPr lang="en-US" sz="2800" dirty="0" smtClean="0"/>
              <a:t>Negotiate to provide preferential </a:t>
            </a:r>
            <a:r>
              <a:rPr lang="en-US" sz="2800" dirty="0" smtClean="0"/>
              <a:t>rates to </a:t>
            </a:r>
            <a:r>
              <a:rPr lang="en-US" sz="2800" dirty="0" smtClean="0"/>
              <a:t>connect to the IXP.</a:t>
            </a:r>
          </a:p>
          <a:p>
            <a:r>
              <a:rPr lang="en-US" sz="2800" dirty="0" smtClean="0"/>
              <a:t>Encourage Local Hosting.</a:t>
            </a:r>
          </a:p>
          <a:p>
            <a:r>
              <a:rPr lang="en-US" sz="2800" dirty="0" smtClean="0"/>
              <a:t>Promote e-GOV applications.</a:t>
            </a:r>
          </a:p>
          <a:p>
            <a:r>
              <a:rPr lang="en-US" sz="2800" dirty="0" smtClean="0"/>
              <a:t>Interconnect data warehouses to the IXP.</a:t>
            </a:r>
          </a:p>
          <a:p>
            <a:r>
              <a:rPr lang="en-US" sz="2800" dirty="0" smtClean="0"/>
              <a:t>Develop local Service (VoIP, e-mail, etc).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275" y="1336985"/>
            <a:ext cx="60960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46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24738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110" y="1165860"/>
            <a:ext cx="6629400" cy="5212080"/>
          </a:xfrm>
        </p:spPr>
        <p:txBody>
          <a:bodyPr>
            <a:normAutofit/>
          </a:bodyPr>
          <a:lstStyle/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Development Milestones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Configuration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Setup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Africa’s Need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Continent Problem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African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Map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new Vision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in Pool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Way Forward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24738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239000" cy="1143000"/>
          </a:xfrm>
        </p:spPr>
        <p:txBody>
          <a:bodyPr/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000" dirty="0" smtClean="0"/>
              <a:t>Dispels the u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tilization of the high cost International Bandwidth when international circuits to exchange domestic traffic.</a:t>
            </a:r>
            <a:endParaRPr lang="ar-SA" sz="2000" b="1" u="sng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52" y="2667000"/>
            <a:ext cx="747004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840182" y="5181600"/>
            <a:ext cx="3228109" cy="1676400"/>
            <a:chOff x="2840182" y="5181600"/>
            <a:chExt cx="3228109" cy="1676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40182" y="5375564"/>
              <a:ext cx="886691" cy="969818"/>
            </a:xfrm>
            <a:prstGeom prst="line">
              <a:avLst/>
            </a:prstGeom>
            <a:ln w="603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4585855" y="5181600"/>
              <a:ext cx="1482436" cy="1163782"/>
            </a:xfrm>
            <a:prstGeom prst="line">
              <a:avLst/>
            </a:prstGeom>
            <a:ln w="603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lowchart: Summing Junction 4"/>
            <p:cNvSpPr/>
            <p:nvPr/>
          </p:nvSpPr>
          <p:spPr>
            <a:xfrm>
              <a:off x="3311236" y="6151418"/>
              <a:ext cx="1731819" cy="706582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30925"/>
            <a:ext cx="754380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dirty="0" smtClean="0"/>
              <a:t>A typical Internet Exchange Point (IXP) consists </a:t>
            </a:r>
            <a:r>
              <a:rPr lang="en-US" sz="2000" dirty="0"/>
              <a:t>of </a:t>
            </a:r>
            <a:r>
              <a:rPr lang="en-US" sz="2000" dirty="0" smtClean="0"/>
              <a:t>routing equipment </a:t>
            </a:r>
            <a:r>
              <a:rPr lang="en-US" sz="2000" dirty="0"/>
              <a:t>belonging to the participants, plus a central switch to which all </a:t>
            </a:r>
            <a:r>
              <a:rPr lang="en-US" sz="2000" dirty="0" smtClean="0"/>
              <a:t>of the </a:t>
            </a:r>
            <a:r>
              <a:rPr lang="en-US" sz="2000" dirty="0"/>
              <a:t>routers are connected. Each </a:t>
            </a:r>
            <a:r>
              <a:rPr lang="en-US" sz="2000" dirty="0" smtClean="0"/>
              <a:t>network </a:t>
            </a:r>
            <a:r>
              <a:rPr lang="en-US" sz="2000" dirty="0"/>
              <a:t>operator installs a connection to </a:t>
            </a:r>
            <a:r>
              <a:rPr lang="en-US" sz="2000" dirty="0" smtClean="0"/>
              <a:t>the IXP </a:t>
            </a:r>
            <a:r>
              <a:rPr lang="en-US" sz="2000" dirty="0"/>
              <a:t>and exchanges traffic with other networks through the central </a:t>
            </a:r>
            <a:r>
              <a:rPr lang="en-US" sz="2000" dirty="0" smtClean="0"/>
              <a:t>switch.</a:t>
            </a:r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24738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Configuration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960" y="3726873"/>
            <a:ext cx="4717295" cy="2292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79248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When ISPs are terminated at the IXP they effectively </a:t>
            </a:r>
            <a:r>
              <a:rPr lang="en-US" sz="2800" dirty="0"/>
              <a:t>peering directly </a:t>
            </a:r>
            <a:r>
              <a:rPr lang="en-US" sz="2800" dirty="0" smtClean="0"/>
              <a:t>with each </a:t>
            </a:r>
            <a:r>
              <a:rPr lang="en-US" sz="2800" dirty="0"/>
              <a:t>other (“multilateral peering</a:t>
            </a:r>
            <a:r>
              <a:rPr lang="en-US" sz="2800" dirty="0" smtClean="0"/>
              <a:t>”). Thus, there is no need to set </a:t>
            </a:r>
            <a:r>
              <a:rPr lang="en-US" sz="2800" dirty="0"/>
              <a:t>up individual peering sessions </a:t>
            </a:r>
            <a:r>
              <a:rPr lang="en-US" sz="2800" dirty="0" smtClean="0"/>
              <a:t>or agreements </a:t>
            </a:r>
            <a:r>
              <a:rPr lang="en-US" sz="2800" dirty="0"/>
              <a:t>with every other ISP (“bilateral peering”).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Challenges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51705"/>
            <a:ext cx="8077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“Getting </a:t>
            </a:r>
            <a:r>
              <a:rPr lang="en-US" sz="4000" b="1" dirty="0">
                <a:solidFill>
                  <a:srgbClr val="C00000"/>
                </a:solidFill>
              </a:rPr>
              <a:t>IXPs off </a:t>
            </a:r>
            <a:r>
              <a:rPr lang="en-US" sz="4000" b="1" dirty="0" smtClean="0">
                <a:solidFill>
                  <a:srgbClr val="C00000"/>
                </a:solidFill>
              </a:rPr>
              <a:t>the ground is 90 per </a:t>
            </a:r>
            <a:r>
              <a:rPr lang="en-US" sz="4000" b="1" dirty="0">
                <a:solidFill>
                  <a:srgbClr val="C00000"/>
                </a:solidFill>
              </a:rPr>
              <a:t>cent </a:t>
            </a:r>
            <a:r>
              <a:rPr lang="en-US" sz="4000" b="1" dirty="0" smtClean="0">
                <a:solidFill>
                  <a:srgbClr val="C00000"/>
                </a:solidFill>
              </a:rPr>
              <a:t>socio-political engineering”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 rtl="0"/>
            <a:endParaRPr lang="en-US" sz="2800" b="1" dirty="0" smtClean="0">
              <a:solidFill>
                <a:schemeClr val="bg2"/>
              </a:solidFill>
            </a:endParaRPr>
          </a:p>
          <a:p>
            <a:pPr algn="just" rtl="0"/>
            <a:endParaRPr lang="en-US" sz="2400" dirty="0"/>
          </a:p>
          <a:p>
            <a:pPr algn="l" rtl="0"/>
            <a:r>
              <a:rPr lang="en-US" sz="2000" i="1" dirty="0" smtClean="0"/>
              <a:t>Brian </a:t>
            </a:r>
            <a:r>
              <a:rPr lang="en-US" sz="2000" i="1" dirty="0" err="1" smtClean="0"/>
              <a:t>Longwe</a:t>
            </a:r>
            <a:r>
              <a:rPr lang="en-US" sz="2000" i="1" dirty="0" smtClean="0"/>
              <a:t> </a:t>
            </a:r>
          </a:p>
          <a:p>
            <a:pPr algn="l" rtl="0"/>
            <a:r>
              <a:rPr lang="en-US" sz="2000" i="1" dirty="0" smtClean="0"/>
              <a:t>General Manager of </a:t>
            </a:r>
            <a:r>
              <a:rPr lang="en-US" sz="2000" i="1" dirty="0" err="1" smtClean="0"/>
              <a:t>AfrISPA</a:t>
            </a:r>
            <a:r>
              <a:rPr lang="en-US" sz="2000" i="1" dirty="0" smtClean="0"/>
              <a:t> </a:t>
            </a:r>
          </a:p>
          <a:p>
            <a:pPr algn="l" rtl="0"/>
            <a:r>
              <a:rPr lang="en-US" i="1" dirty="0" smtClean="0"/>
              <a:t>at </a:t>
            </a:r>
            <a:r>
              <a:rPr lang="en-US" i="1" dirty="0"/>
              <a:t>the First </a:t>
            </a:r>
            <a:r>
              <a:rPr lang="en-US" i="1" dirty="0" smtClean="0"/>
              <a:t>Southern African </a:t>
            </a:r>
            <a:r>
              <a:rPr lang="en-US" i="1" dirty="0"/>
              <a:t>Internet Forum, September 2002.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424738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110" y="1165860"/>
            <a:ext cx="6629400" cy="5212080"/>
          </a:xfrm>
        </p:spPr>
        <p:txBody>
          <a:bodyPr>
            <a:normAutofit/>
          </a:bodyPr>
          <a:lstStyle/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Development Milestones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Problem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Configuration &amp; Setup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Africa’s Need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Continent Problem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Our Challenges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African IXP Map</a:t>
            </a: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new Vision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IXP in Pool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Way Forward</a:t>
            </a: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27113" lvl="1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Courier New" pitchFamily="49" charset="0"/>
              <a:buChar char="o"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7063" indent="-627063" algn="l" rtl="0" eaLnBrk="1" hangingPunct="1">
              <a:lnSpc>
                <a:spcPct val="90000"/>
              </a:lnSpc>
              <a:buClr>
                <a:srgbClr val="CC0C2C"/>
              </a:buClr>
              <a:buSzPct val="150000"/>
              <a:buFont typeface="Wingdings" pitchFamily="2" charset="2"/>
              <a:buChar char="Ø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80110" y="1165860"/>
            <a:ext cx="5760720" cy="153162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5410" y="4484370"/>
            <a:ext cx="5760720" cy="153162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80110" y="4446270"/>
            <a:ext cx="611505" cy="77724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304800"/>
            <a:ext cx="8278091" cy="9144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Problem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79" y="1316179"/>
            <a:ext cx="8035961" cy="39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&quot;No&quot; Symbol 5"/>
          <p:cNvSpPr/>
          <p:nvPr/>
        </p:nvSpPr>
        <p:spPr bwMode="auto">
          <a:xfrm>
            <a:off x="2362200" y="3809995"/>
            <a:ext cx="838200" cy="838200"/>
          </a:xfrm>
          <a:prstGeom prst="noSmoking">
            <a:avLst/>
          </a:prstGeom>
          <a:solidFill>
            <a:srgbClr val="FF0000">
              <a:alpha val="7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6047515" y="3796140"/>
            <a:ext cx="838200" cy="838200"/>
          </a:xfrm>
          <a:prstGeom prst="noSmoking">
            <a:avLst/>
          </a:prstGeom>
          <a:solidFill>
            <a:srgbClr val="FF0000">
              <a:alpha val="7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34152" y="4558125"/>
            <a:ext cx="3228109" cy="1676400"/>
            <a:chOff x="2840182" y="5181600"/>
            <a:chExt cx="3228109" cy="1676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40182" y="5375564"/>
              <a:ext cx="886691" cy="969818"/>
            </a:xfrm>
            <a:prstGeom prst="line">
              <a:avLst/>
            </a:prstGeom>
            <a:ln w="603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585855" y="5181600"/>
              <a:ext cx="1482436" cy="1163782"/>
            </a:xfrm>
            <a:prstGeom prst="line">
              <a:avLst/>
            </a:prstGeom>
            <a:ln w="603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Summing Junction 10"/>
            <p:cNvSpPr/>
            <p:nvPr/>
          </p:nvSpPr>
          <p:spPr>
            <a:xfrm>
              <a:off x="3311236" y="6151418"/>
              <a:ext cx="1731819" cy="706582"/>
            </a:xfrm>
            <a:prstGeom prst="flowChartSummingJuncti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702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Content</vt:lpstr>
      <vt:lpstr>The Problem</vt:lpstr>
      <vt:lpstr>Configuration</vt:lpstr>
      <vt:lpstr>Setup</vt:lpstr>
      <vt:lpstr>Challenges</vt:lpstr>
      <vt:lpstr>Content</vt:lpstr>
      <vt:lpstr>Our Problem</vt:lpstr>
      <vt:lpstr>The Continent Challenges</vt:lpstr>
      <vt:lpstr>Global Traffic Map</vt:lpstr>
      <vt:lpstr>Slide 12</vt:lpstr>
      <vt:lpstr>Content</vt:lpstr>
      <vt:lpstr>The New Vision</vt:lpstr>
      <vt:lpstr>IXP in Pool</vt:lpstr>
      <vt:lpstr>Advantages of IXP Pool</vt:lpstr>
      <vt:lpstr>The Way Forward</vt:lpstr>
      <vt:lpstr>Slide 18</vt:lpstr>
      <vt:lpstr>Regional Af-IXP</vt:lpstr>
      <vt:lpstr>Recommendation</vt:lpstr>
      <vt:lpstr>Slide 21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 d</dc:creator>
  <cp:lastModifiedBy>Sami</cp:lastModifiedBy>
  <cp:revision>129</cp:revision>
  <dcterms:created xsi:type="dcterms:W3CDTF">2012-04-10T07:37:49Z</dcterms:created>
  <dcterms:modified xsi:type="dcterms:W3CDTF">2012-11-27T05:57:31Z</dcterms:modified>
</cp:coreProperties>
</file>