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92" r:id="rId4"/>
    <p:sldId id="278" r:id="rId5"/>
    <p:sldId id="311" r:id="rId6"/>
    <p:sldId id="295" r:id="rId7"/>
    <p:sldId id="283" r:id="rId8"/>
    <p:sldId id="284" r:id="rId9"/>
    <p:sldId id="319" r:id="rId10"/>
    <p:sldId id="323" r:id="rId11"/>
    <p:sldId id="312" r:id="rId12"/>
    <p:sldId id="296" r:id="rId13"/>
    <p:sldId id="297" r:id="rId14"/>
    <p:sldId id="293" r:id="rId15"/>
    <p:sldId id="313" r:id="rId16"/>
    <p:sldId id="285" r:id="rId17"/>
    <p:sldId id="288" r:id="rId18"/>
    <p:sldId id="273" r:id="rId19"/>
    <p:sldId id="314" r:id="rId20"/>
    <p:sldId id="305" r:id="rId21"/>
    <p:sldId id="298" r:id="rId22"/>
    <p:sldId id="294" r:id="rId23"/>
    <p:sldId id="274" r:id="rId24"/>
    <p:sldId id="317" r:id="rId25"/>
    <p:sldId id="306" r:id="rId26"/>
    <p:sldId id="324" r:id="rId27"/>
    <p:sldId id="318" r:id="rId28"/>
    <p:sldId id="300" r:id="rId29"/>
    <p:sldId id="321" r:id="rId30"/>
    <p:sldId id="316" r:id="rId31"/>
    <p:sldId id="308" r:id="rId32"/>
    <p:sldId id="315" r:id="rId33"/>
    <p:sldId id="310" r:id="rId34"/>
    <p:sldId id="325" r:id="rId35"/>
    <p:sldId id="326" r:id="rId36"/>
    <p:sldId id="320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2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880AE-5DA4-4BEF-AF02-5CB14D5EAD3D}" type="datetimeFigureOut">
              <a:rPr lang="en-US" smtClean="0"/>
              <a:pPr/>
              <a:t>12-05-12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GB" dirty="0" smtClean="0"/>
              <a:t>OMMU</a:t>
            </a:r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38BF9-E89A-460B-A73A-7468519FCC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90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38BF9-E89A-460B-A73A-7468519FCCB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38BF9-E89A-460B-A73A-7468519FCCB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7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4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1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C7C9-A412-8542-B60B-08D2B2DEFE31}" type="datetimeFigureOut">
              <a:rPr lang="en-US" smtClean="0"/>
              <a:pPr/>
              <a:t>12-05-12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06EB-BE18-314F-9DAD-3080EE8D5A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4740"/>
            <a:ext cx="7150100" cy="240986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AFRINIC </a:t>
            </a:r>
            <a:b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HUMAN RESOURCES PRESENTATION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493824" y="441326"/>
            <a:ext cx="7192975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/>
                <a:cs typeface="Arial Black"/>
              </a:rPr>
              <a:t>Organisational Structure &amp; Recruitment</a:t>
            </a:r>
            <a:endParaRPr lang="en-GB" dirty="0">
              <a:latin typeface="Arial Black"/>
              <a:cs typeface="Arial Black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17811"/>
              </p:ext>
            </p:extLst>
          </p:nvPr>
        </p:nvGraphicFramePr>
        <p:xfrm>
          <a:off x="1519224" y="2555808"/>
          <a:ext cx="7302627" cy="339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735"/>
                <a:gridCol w="4243683"/>
                <a:gridCol w="2434209"/>
              </a:tblGrid>
              <a:tr h="589848"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58984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Century Gothic"/>
                          <a:cs typeface="Century Gothic"/>
                        </a:rPr>
                        <a:t>1.</a:t>
                      </a:r>
                      <a:endParaRPr lang="en-GB" sz="20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Trainee for </a:t>
                      </a:r>
                      <a:r>
                        <a:rPr lang="en-US" sz="2000" smtClean="0">
                          <a:latin typeface="Century Gothic"/>
                          <a:cs typeface="Century Gothic"/>
                        </a:rPr>
                        <a:t>system Administration</a:t>
                      </a:r>
                      <a:endParaRPr lang="en-GB" sz="20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(End of</a:t>
                      </a:r>
                      <a:r>
                        <a:rPr lang="en-US" sz="2000" baseline="0" dirty="0" smtClean="0">
                          <a:latin typeface="Century Gothic"/>
                          <a:cs typeface="Century Gothic"/>
                        </a:rPr>
                        <a:t> May</a:t>
                      </a:r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 2012)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58984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Century Gothic"/>
                          <a:cs typeface="Century Gothic"/>
                        </a:rPr>
                        <a:t>2. </a:t>
                      </a:r>
                      <a:endParaRPr lang="en-GB" sz="20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Public Affairs and Community Engagement</a:t>
                      </a:r>
                      <a:endParaRPr lang="en-GB" sz="20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(End of July)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58984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Century Gothic"/>
                          <a:cs typeface="Century Gothic"/>
                        </a:rPr>
                        <a:t>3.</a:t>
                      </a:r>
                      <a:endParaRPr lang="en-GB" sz="20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Cooperation and Development</a:t>
                      </a:r>
                      <a:endParaRPr lang="en-GB" sz="20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(End of November 2012)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58984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Century Gothic"/>
                          <a:cs typeface="Century Gothic"/>
                        </a:rPr>
                        <a:t>4.</a:t>
                      </a:r>
                      <a:endParaRPr lang="en-GB" sz="20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Database Manager</a:t>
                      </a:r>
                      <a:endParaRPr lang="en-GB" sz="20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Century Gothic"/>
                          <a:cs typeface="Century Gothic"/>
                        </a:rPr>
                        <a:t>(End of November 2012)</a:t>
                      </a:r>
                      <a:endParaRPr lang="en-GB" sz="2000" dirty="0" smtClean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93825" y="1818204"/>
            <a:ext cx="730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entury Gothic"/>
                <a:cs typeface="Century Gothic"/>
              </a:rPr>
              <a:t>Recruitments to be completed during the year:</a:t>
            </a:r>
            <a:endParaRPr lang="en-GB" sz="2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0" y="1946240"/>
            <a:ext cx="7226300" cy="174946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984807"/>
                </a:solidFill>
                <a:latin typeface="Arial Black"/>
                <a:cs typeface="Arial Black"/>
              </a:rPr>
              <a:t>ISO 9001:2008 CERTIFICATION</a:t>
            </a:r>
            <a:endParaRPr lang="en-US" sz="6000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199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/>
                <a:cs typeface="Arial Black"/>
              </a:rPr>
              <a:t>ISO 9001:2008 Certification</a:t>
            </a:r>
            <a:endParaRPr lang="en-GB" dirty="0">
              <a:latin typeface="Arial Black"/>
              <a:cs typeface="Arial Black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93825" y="1997612"/>
            <a:ext cx="71929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2000" b="1" dirty="0" smtClean="0">
                <a:latin typeface="Century Gothic"/>
                <a:cs typeface="Century Gothic"/>
              </a:rPr>
              <a:t>How does ISO help in improving the services provided by the company?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GB" sz="2000" dirty="0" smtClean="0">
                <a:latin typeface="Century Gothic"/>
                <a:cs typeface="Century Gothic"/>
              </a:rPr>
              <a:t>Well defined and documented procedures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GB" sz="2000" dirty="0" smtClean="0">
                <a:latin typeface="Century Gothic"/>
                <a:cs typeface="Century Gothic"/>
              </a:rPr>
              <a:t>Improve the consistency of output.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GB" sz="2000" dirty="0" smtClean="0">
                <a:latin typeface="Century Gothic"/>
                <a:cs typeface="Century Gothic"/>
              </a:rPr>
              <a:t>Quality is constantly measured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GB" sz="2000" dirty="0" smtClean="0">
                <a:latin typeface="Century Gothic"/>
                <a:cs typeface="Century Gothic"/>
              </a:rPr>
              <a:t>Procedures ensure corrective action is taken whenever defects occur.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GB" sz="2000" dirty="0" smtClean="0">
                <a:latin typeface="Century Gothic"/>
                <a:cs typeface="Century Gothic"/>
              </a:rPr>
              <a:t>Defining procedures identifies current practices that are obsolete or inefficient.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GB" sz="2000" dirty="0" smtClean="0">
                <a:latin typeface="Century Gothic"/>
                <a:cs typeface="Century Gothic"/>
              </a:rPr>
              <a:t> Documented procedures are easier for new employees to follow. </a:t>
            </a: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5" y="800100"/>
            <a:ext cx="83629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52587" y="317510"/>
            <a:ext cx="647541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entury Gothic"/>
                <a:cs typeface="Century Gothic"/>
              </a:rPr>
              <a:t>Time </a:t>
            </a:r>
            <a:r>
              <a:rPr lang="en-GB" sz="2800" b="1" dirty="0" smtClean="0">
                <a:latin typeface="Century Gothic"/>
                <a:cs typeface="Century Gothic"/>
              </a:rPr>
              <a:t>frame</a:t>
            </a:r>
          </a:p>
          <a:p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Selection </a:t>
            </a:r>
            <a:r>
              <a:rPr lang="en-US" dirty="0" smtClean="0">
                <a:latin typeface="Century Gothic"/>
                <a:cs typeface="Century Gothic"/>
              </a:rPr>
              <a:t>of the Awarding Body for ISO (DONE) </a:t>
            </a: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We chose SGS (Mauritius) Ltd for its professionalism and knowledge of the African context.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Training of Staff on ISO (MAY)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Selection of an ISO Audit Consultant for follow up (MAY)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Reviewing of existing Policies and procedures and Introduction of  new Policies &amp; Procedures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Preparing for the blank Audit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Final Audit for </a:t>
            </a:r>
            <a:r>
              <a:rPr lang="en-US" dirty="0" smtClean="0">
                <a:latin typeface="Century Gothic"/>
                <a:cs typeface="Century Gothic"/>
              </a:rPr>
              <a:t>Award</a:t>
            </a:r>
            <a:endParaRPr lang="en-GB" dirty="0" smtClean="0">
              <a:latin typeface="Century Gothic"/>
              <a:cs typeface="Century Gothic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711200" y="996950"/>
            <a:ext cx="0" cy="480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711200" y="5797550"/>
            <a:ext cx="8181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1201" y="5435600"/>
            <a:ext cx="1152524" cy="3619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863726" y="5073650"/>
            <a:ext cx="952500" cy="3619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778126" y="4711700"/>
            <a:ext cx="342899" cy="3619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006724" y="4340225"/>
            <a:ext cx="419101" cy="3619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25825" y="3985419"/>
            <a:ext cx="2143125" cy="3619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278563" y="3261519"/>
            <a:ext cx="1490662" cy="3619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5568950" y="3623469"/>
            <a:ext cx="709613" cy="3619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40207"/>
              </p:ext>
            </p:extLst>
          </p:nvPr>
        </p:nvGraphicFramePr>
        <p:xfrm>
          <a:off x="711197" y="5797550"/>
          <a:ext cx="79629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290"/>
                <a:gridCol w="796290"/>
                <a:gridCol w="796290"/>
                <a:gridCol w="796290"/>
                <a:gridCol w="796290"/>
                <a:gridCol w="796290"/>
                <a:gridCol w="796290"/>
                <a:gridCol w="796290"/>
                <a:gridCol w="796290"/>
                <a:gridCol w="79629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MAR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JUN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JUL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AUG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SEP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OCT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NOV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DEC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6840"/>
            <a:ext cx="8229600" cy="178756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PERFORMANCE MANAGEMENT SYSTEM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04/05/12</a:t>
            </a:r>
            <a:endParaRPr lang="en-GB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397000" y="274638"/>
            <a:ext cx="7289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/>
                <a:cs typeface="Arial Black"/>
              </a:rPr>
              <a:t>Performance Management System</a:t>
            </a:r>
            <a:endParaRPr lang="en-GB" dirty="0">
              <a:latin typeface="Arial Black"/>
              <a:cs typeface="Arial Black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93825" y="1647369"/>
            <a:ext cx="73453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2000" dirty="0" smtClean="0">
                <a:latin typeface="Century Gothic"/>
                <a:cs typeface="Century Gothic"/>
              </a:rPr>
              <a:t>The objectives of the PMS are to</a:t>
            </a:r>
            <a:r>
              <a:rPr lang="en-GB" sz="2000" dirty="0" smtClean="0">
                <a:latin typeface="Century Gothic"/>
                <a:cs typeface="Century Gothic"/>
              </a:rPr>
              <a:t>:</a:t>
            </a:r>
            <a:endParaRPr lang="en-GB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Align the individual goals, departmental goals and organizational </a:t>
            </a:r>
            <a:r>
              <a:rPr lang="en-US" sz="2000" dirty="0" smtClean="0">
                <a:latin typeface="Century Gothic"/>
                <a:cs typeface="Century Gothic"/>
              </a:rPr>
              <a:t>goals</a:t>
            </a:r>
            <a:endParaRPr lang="en-GB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Create transparency in achievement of </a:t>
            </a:r>
            <a:r>
              <a:rPr lang="en-US" sz="2000" dirty="0" smtClean="0">
                <a:latin typeface="Century Gothic"/>
                <a:cs typeface="Century Gothic"/>
              </a:rPr>
              <a:t>goals</a:t>
            </a:r>
            <a:endParaRPr lang="en-GB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Help setting measurable goals </a:t>
            </a:r>
            <a:endParaRPr lang="en-GB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Provide well documented and communicated process </a:t>
            </a:r>
            <a:r>
              <a:rPr lang="en-US" sz="2000" dirty="0" smtClean="0">
                <a:latin typeface="Century Gothic"/>
                <a:cs typeface="Century Gothic"/>
              </a:rPr>
              <a:t>documentation</a:t>
            </a:r>
            <a:endParaRPr lang="en-GB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Improve employee engagement because everyone understands how he is directly contributing to the organization's high level </a:t>
            </a:r>
            <a:r>
              <a:rPr lang="en-US" sz="2000" dirty="0" smtClean="0">
                <a:latin typeface="Century Gothic"/>
                <a:cs typeface="Century Gothic"/>
              </a:rPr>
              <a:t>goals</a:t>
            </a:r>
            <a:endParaRPr lang="en-GB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Improve communication between boss and </a:t>
            </a:r>
            <a:r>
              <a:rPr lang="en-US" sz="2000" dirty="0" smtClean="0">
                <a:latin typeface="Century Gothic"/>
                <a:cs typeface="Century Gothic"/>
              </a:rPr>
              <a:t>subordinate</a:t>
            </a:r>
            <a:endParaRPr lang="en-GB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Help individual development</a:t>
            </a:r>
            <a:endParaRPr lang="en-GB" sz="2000" dirty="0" smtClean="0">
              <a:latin typeface="Century Gothic"/>
              <a:cs typeface="Century Gothic"/>
            </a:endParaRPr>
          </a:p>
          <a:p>
            <a:pPr>
              <a:spcBef>
                <a:spcPts val="600"/>
              </a:spcBef>
            </a:pPr>
            <a:endParaRPr lang="en-GB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257300" y="274638"/>
            <a:ext cx="78867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/>
                <a:cs typeface="Arial Black"/>
              </a:rPr>
              <a:t>Overview of Performance Management</a:t>
            </a:r>
            <a:endParaRPr lang="en-GB" dirty="0">
              <a:latin typeface="Arial Black"/>
              <a:cs typeface="Arial Black"/>
            </a:endParaRPr>
          </a:p>
        </p:txBody>
      </p:sp>
      <p:pic>
        <p:nvPicPr>
          <p:cNvPr id="9" name="Imag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107613"/>
            <a:ext cx="4215032" cy="397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20" name="Text Box 1"/>
          <p:cNvSpPr txBox="1">
            <a:spLocks noChangeArrowheads="1"/>
          </p:cNvSpPr>
          <p:nvPr/>
        </p:nvSpPr>
        <p:spPr bwMode="auto">
          <a:xfrm>
            <a:off x="1765299" y="202917"/>
            <a:ext cx="6607675" cy="1111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65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 Black"/>
                <a:cs typeface="Arial Black"/>
              </a:rPr>
              <a:t>PERFORMANCE MANAGEMENT SYSTEM</a:t>
            </a:r>
          </a:p>
        </p:txBody>
      </p:sp>
      <p:sp>
        <p:nvSpPr>
          <p:cNvPr id="21" name="AutoShape 2"/>
          <p:cNvSpPr>
            <a:spLocks noChangeShapeType="1"/>
          </p:cNvSpPr>
          <p:nvPr/>
        </p:nvSpPr>
        <p:spPr bwMode="auto">
          <a:xfrm flipV="1">
            <a:off x="744856" y="1581149"/>
            <a:ext cx="45719" cy="3904095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utoShape 4"/>
          <p:cNvSpPr>
            <a:spLocks noChangeShapeType="1"/>
          </p:cNvSpPr>
          <p:nvPr/>
        </p:nvSpPr>
        <p:spPr bwMode="auto">
          <a:xfrm flipV="1">
            <a:off x="751240" y="5505044"/>
            <a:ext cx="7225515" cy="45719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24566"/>
              </p:ext>
            </p:extLst>
          </p:nvPr>
        </p:nvGraphicFramePr>
        <p:xfrm>
          <a:off x="803195" y="5127365"/>
          <a:ext cx="1219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29188"/>
              </p:ext>
            </p:extLst>
          </p:nvPr>
        </p:nvGraphicFramePr>
        <p:xfrm>
          <a:off x="6774005" y="3304128"/>
          <a:ext cx="30999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94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18679"/>
              </p:ext>
            </p:extLst>
          </p:nvPr>
        </p:nvGraphicFramePr>
        <p:xfrm>
          <a:off x="6605195" y="3733800"/>
          <a:ext cx="323848" cy="366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48"/>
              </a:tblGrid>
              <a:tr h="366949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659671"/>
              </p:ext>
            </p:extLst>
          </p:nvPr>
        </p:nvGraphicFramePr>
        <p:xfrm>
          <a:off x="3217350" y="4156169"/>
          <a:ext cx="3443265" cy="492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65"/>
              </a:tblGrid>
              <a:tr h="49206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165493"/>
              </p:ext>
            </p:extLst>
          </p:nvPr>
        </p:nvGraphicFramePr>
        <p:xfrm>
          <a:off x="1998150" y="4635500"/>
          <a:ext cx="1219200" cy="50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508264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42286"/>
              </p:ext>
            </p:extLst>
          </p:nvPr>
        </p:nvGraphicFramePr>
        <p:xfrm>
          <a:off x="6929043" y="2885028"/>
          <a:ext cx="1605397" cy="40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397"/>
              </a:tblGrid>
              <a:tr h="402514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35203"/>
              </p:ext>
            </p:extLst>
          </p:nvPr>
        </p:nvGraphicFramePr>
        <p:xfrm>
          <a:off x="822352" y="5628119"/>
          <a:ext cx="70275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838"/>
                <a:gridCol w="780838"/>
                <a:gridCol w="780838"/>
                <a:gridCol w="780838"/>
                <a:gridCol w="780838"/>
                <a:gridCol w="780838"/>
                <a:gridCol w="780838"/>
                <a:gridCol w="780838"/>
                <a:gridCol w="78083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APRIL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974752" y="1403066"/>
            <a:ext cx="728028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Key </a:t>
            </a:r>
            <a:r>
              <a:rPr lang="en-US" b="1" dirty="0" smtClean="0">
                <a:latin typeface="Century Gothic"/>
                <a:cs typeface="Century Gothic"/>
              </a:rPr>
              <a:t>steps for the </a:t>
            </a:r>
            <a:r>
              <a:rPr lang="en-US" b="1" dirty="0" smtClean="0">
                <a:latin typeface="Century Gothic"/>
                <a:cs typeface="Century Gothic"/>
              </a:rPr>
              <a:t>implementation:</a:t>
            </a:r>
          </a:p>
          <a:p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Having clear Job Descriptions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Century Gothic"/>
                <a:cs typeface="Century Gothic"/>
              </a:rPr>
              <a:t>Identifying the KRAs and KPIs for corporate, department and</a:t>
            </a:r>
          </a:p>
          <a:p>
            <a:pPr marL="342900" lvl="0" indent="-342900"/>
            <a:r>
              <a:rPr lang="en-US" dirty="0" smtClean="0">
                <a:latin typeface="Century Gothic"/>
                <a:cs typeface="Century Gothic"/>
              </a:rPr>
              <a:t>	individual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/>
            <a:r>
              <a:rPr lang="en-GB" dirty="0" smtClean="0">
                <a:latin typeface="Century Gothic"/>
                <a:cs typeface="Century Gothic"/>
              </a:rPr>
              <a:t>3. 	</a:t>
            </a:r>
            <a:r>
              <a:rPr lang="en-US" dirty="0" smtClean="0">
                <a:latin typeface="Century Gothic"/>
                <a:cs typeface="Century Gothic"/>
              </a:rPr>
              <a:t>Measuring and following performance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 startAt="4"/>
            </a:pPr>
            <a:r>
              <a:rPr lang="en-US" dirty="0" smtClean="0">
                <a:latin typeface="Century Gothic"/>
                <a:cs typeface="Century Gothic"/>
              </a:rPr>
              <a:t>Carrying our Performance Appraisal exercises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 startAt="4"/>
            </a:pPr>
            <a:r>
              <a:rPr lang="en-US" dirty="0" smtClean="0">
                <a:latin typeface="Century Gothic"/>
                <a:cs typeface="Century Gothic"/>
              </a:rPr>
              <a:t>Identifying the performance gap</a:t>
            </a:r>
            <a:endParaRPr lang="en-GB" dirty="0" smtClean="0">
              <a:latin typeface="Century Gothic"/>
              <a:cs typeface="Century Gothic"/>
            </a:endParaRPr>
          </a:p>
          <a:p>
            <a:pPr marL="342900" lvl="0" indent="-342900">
              <a:buAutoNum type="arabicPeriod" startAt="4"/>
            </a:pPr>
            <a:r>
              <a:rPr lang="en-US" dirty="0" smtClean="0">
                <a:latin typeface="Century Gothic"/>
                <a:cs typeface="Century Gothic"/>
              </a:rPr>
              <a:t>Setting up a Performance Development Plan</a:t>
            </a:r>
            <a:endParaRPr lang="en-GB" dirty="0" smtClean="0">
              <a:latin typeface="Century Gothic"/>
              <a:cs typeface="Century Gothic"/>
            </a:endParaRPr>
          </a:p>
          <a:p>
            <a:endParaRPr lang="en-GB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514440"/>
            <a:ext cx="7112000" cy="155896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984807"/>
                </a:solidFill>
                <a:latin typeface="Arial Black"/>
                <a:cs typeface="Arial Black"/>
              </a:rPr>
              <a:t>TRAINING NEEDS ANALYSIS</a:t>
            </a:r>
            <a:endParaRPr lang="en-US" sz="5400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85900" y="60642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rial Black"/>
                <a:cs typeface="Arial Black"/>
              </a:rPr>
              <a:t>Table of Contents</a:t>
            </a:r>
            <a:endParaRPr lang="en-GB" sz="4000" b="1" dirty="0">
              <a:latin typeface="Arial Black"/>
              <a:cs typeface="Arial Black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85900" y="1625600"/>
            <a:ext cx="7340600" cy="4832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Organisational Structure and Recruitment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ISO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Performance Management System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Training Needs Analysis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Human Resources Management System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Communication process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Travel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Welfare</a:t>
            </a:r>
          </a:p>
          <a:p>
            <a:pPr marL="342900" indent="-342900">
              <a:buAutoNum type="arabicPeriod"/>
            </a:pPr>
            <a:endParaRPr lang="en-GB" sz="2800" dirty="0"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99112" y="2625725"/>
            <a:ext cx="3481388" cy="1419225"/>
          </a:xfrm>
          <a:custGeom>
            <a:avLst/>
            <a:gdLst>
              <a:gd name="G0" fmla="*/ 9673 1 2"/>
              <a:gd name="G1" fmla="*/ 3945 1 2"/>
              <a:gd name="G2" fmla="+- 3945 0 0"/>
              <a:gd name="G3" fmla="+- 967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673" y="0"/>
                </a:lnTo>
                <a:lnTo>
                  <a:pt x="9673" y="3945"/>
                </a:lnTo>
                <a:lnTo>
                  <a:pt x="0" y="3945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PERFORMANCE</a:t>
            </a:r>
          </a:p>
        </p:txBody>
      </p:sp>
      <p:sp>
        <p:nvSpPr>
          <p:cNvPr id="22" name="Rectangle 1"/>
          <p:cNvSpPr>
            <a:spLocks noGrp="1" noChangeArrowheads="1"/>
          </p:cNvSpPr>
          <p:nvPr>
            <p:ph type="title"/>
          </p:nvPr>
        </p:nvSpPr>
        <p:spPr>
          <a:xfrm>
            <a:off x="976300" y="274638"/>
            <a:ext cx="8204200" cy="1143000"/>
          </a:xfrm>
          <a:ln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>
                <a:latin typeface="Arial Black"/>
                <a:cs typeface="Arial Black"/>
              </a:rPr>
              <a:t>TRAINING NEEDS ANALYSIS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460500" y="2380267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/>
                <a:cs typeface="Century Gothic"/>
              </a:rPr>
              <a:t>AIM: To identify the training gaps between expected performance and actual performance of the company, the departments and the individuals.</a:t>
            </a:r>
            <a:endParaRPr lang="en-GB" sz="32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99112" y="2625725"/>
            <a:ext cx="3481388" cy="1419225"/>
          </a:xfrm>
          <a:custGeom>
            <a:avLst/>
            <a:gdLst>
              <a:gd name="G0" fmla="*/ 9673 1 2"/>
              <a:gd name="G1" fmla="*/ 3945 1 2"/>
              <a:gd name="G2" fmla="+- 3945 0 0"/>
              <a:gd name="G3" fmla="+- 967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673" y="0"/>
                </a:lnTo>
                <a:lnTo>
                  <a:pt x="9673" y="3945"/>
                </a:lnTo>
                <a:lnTo>
                  <a:pt x="0" y="3945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PERFORMANCE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730750" y="1743075"/>
            <a:ext cx="3216275" cy="59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65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TRAINING CYCLE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1743075"/>
            <a:ext cx="6838950" cy="544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900" y="274638"/>
            <a:ext cx="72009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latin typeface="Arial Black"/>
                <a:cs typeface="Arial Black"/>
              </a:rPr>
              <a:t>TRAINING NEEDS ANALYSIS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8077200" y="4327525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077200" y="5511800"/>
            <a:ext cx="0" cy="882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1493825" y="1993900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493825" y="5381625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DIRECTION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93825" y="3717925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COMPETENCIES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990397"/>
              </p:ext>
            </p:extLst>
          </p:nvPr>
        </p:nvGraphicFramePr>
        <p:xfrm>
          <a:off x="1282700" y="1649413"/>
          <a:ext cx="73533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081"/>
                <a:gridCol w="3942219"/>
              </a:tblGrid>
              <a:tr h="272516">
                <a:tc gridSpan="2"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latin typeface="Century Gothic"/>
                          <a:cs typeface="Century Gothic"/>
                        </a:rPr>
                        <a:t>TNA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639501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latin typeface="Century Gothic"/>
                          <a:cs typeface="Century Gothic"/>
                        </a:rPr>
                        <a:t>1. Training Plan 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/>
                          <a:cs typeface="Century Gothic"/>
                        </a:rPr>
                        <a:t>Training</a:t>
                      </a:r>
                      <a:r>
                        <a:rPr lang="en-GB" sz="1600" baseline="0" dirty="0" smtClean="0">
                          <a:latin typeface="Century Gothic"/>
                          <a:cs typeface="Century Gothic"/>
                        </a:rPr>
                        <a:t> Plan: Defining the main training areas for the 3 categories : Corporate, Department and Individual </a:t>
                      </a:r>
                      <a:endParaRPr lang="en-GB" sz="16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GB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638367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latin typeface="Century Gothic"/>
                          <a:cs typeface="Century Gothic"/>
                        </a:rPr>
                        <a:t>2. Training</a:t>
                      </a:r>
                      <a:r>
                        <a:rPr lang="en-GB" sz="2000" baseline="0" dirty="0" smtClean="0">
                          <a:latin typeface="Century Gothic"/>
                          <a:cs typeface="Century Gothic"/>
                        </a:rPr>
                        <a:t> Programme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/>
                          <a:cs typeface="Century Gothic"/>
                        </a:rPr>
                        <a:t>Training Programme: Liaise with</a:t>
                      </a:r>
                      <a:r>
                        <a:rPr lang="en-GB" sz="1600" baseline="0" dirty="0" smtClean="0">
                          <a:latin typeface="Century Gothic"/>
                          <a:cs typeface="Century Gothic"/>
                        </a:rPr>
                        <a:t> Training Institutions to identify courses to be followed.</a:t>
                      </a:r>
                      <a:endParaRPr lang="en-GB" sz="16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GB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00408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latin typeface="Century Gothic"/>
                          <a:cs typeface="Century Gothic"/>
                        </a:rPr>
                        <a:t>3. Delivery</a:t>
                      </a:r>
                      <a:r>
                        <a:rPr lang="en-GB" sz="2000" baseline="0" dirty="0" smtClean="0">
                          <a:latin typeface="Century Gothic"/>
                          <a:cs typeface="Century Gothic"/>
                        </a:rPr>
                        <a:t> of Training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/>
                          <a:cs typeface="Century Gothic"/>
                        </a:rPr>
                        <a:t>As per</a:t>
                      </a:r>
                      <a:r>
                        <a:rPr lang="en-GB" sz="1600" baseline="0" dirty="0" smtClean="0">
                          <a:latin typeface="Century Gothic"/>
                          <a:cs typeface="Century Gothic"/>
                        </a:rPr>
                        <a:t> above programme</a:t>
                      </a:r>
                      <a:endParaRPr lang="en-GB" sz="16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GB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525714">
                <a:tc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latin typeface="Century Gothic"/>
                          <a:cs typeface="Century Gothic"/>
                        </a:rPr>
                        <a:t>4. Application &amp; Evaluation</a:t>
                      </a:r>
                      <a:r>
                        <a:rPr lang="en-GB" sz="2000" baseline="0" dirty="0" smtClean="0">
                          <a:latin typeface="Century Gothic"/>
                          <a:cs typeface="Century Gothic"/>
                        </a:rPr>
                        <a:t> of training</a:t>
                      </a:r>
                      <a:endParaRPr lang="en-GB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600" dirty="0" smtClean="0">
                          <a:latin typeface="Century Gothic"/>
                          <a:cs typeface="Century Gothic"/>
                        </a:rPr>
                        <a:t>Reaction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600" dirty="0" smtClean="0">
                          <a:latin typeface="Century Gothic"/>
                          <a:cs typeface="Century Gothic"/>
                        </a:rPr>
                        <a:t>Learning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600" dirty="0" smtClean="0">
                          <a:latin typeface="Century Gothic"/>
                          <a:cs typeface="Century Gothic"/>
                        </a:rPr>
                        <a:t>Behaviour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600" dirty="0" smtClean="0">
                          <a:latin typeface="Century Gothic"/>
                          <a:cs typeface="Century Gothic"/>
                        </a:rPr>
                        <a:t>Results</a:t>
                      </a:r>
                      <a:endParaRPr lang="en-GB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282700" y="903616"/>
            <a:ext cx="611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entury Gothic"/>
                <a:cs typeface="Century Gothic"/>
              </a:rPr>
              <a:t>STEPS:</a:t>
            </a:r>
            <a:endParaRPr lang="en-GB" sz="28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1493825" y="1663700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493825" y="5051425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 w="936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DIRECTION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93825" y="3387725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 w="936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COMPETENCIES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20" name="AutoShape 2"/>
          <p:cNvSpPr>
            <a:spLocks noChangeShapeType="1"/>
          </p:cNvSpPr>
          <p:nvPr/>
        </p:nvSpPr>
        <p:spPr bwMode="auto">
          <a:xfrm flipV="1">
            <a:off x="587375" y="1085850"/>
            <a:ext cx="12700" cy="4862513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utoShape 4"/>
          <p:cNvSpPr>
            <a:spLocks noChangeShapeType="1"/>
          </p:cNvSpPr>
          <p:nvPr/>
        </p:nvSpPr>
        <p:spPr bwMode="auto">
          <a:xfrm flipV="1">
            <a:off x="600075" y="5934075"/>
            <a:ext cx="6888163" cy="15875"/>
          </a:xfrm>
          <a:prstGeom prst="straightConnector1">
            <a:avLst/>
          </a:prstGeom>
          <a:noFill/>
          <a:ln w="2556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04975" y="108378"/>
            <a:ext cx="638175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600" dirty="0" smtClean="0">
                <a:latin typeface="Arial Black"/>
                <a:cs typeface="Arial Black"/>
              </a:rPr>
              <a:t>Implementation of Training Needs</a:t>
            </a:r>
            <a:endParaRPr lang="en-GB" sz="3600" dirty="0">
              <a:latin typeface="Arial Black"/>
              <a:cs typeface="Arial Black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25065"/>
              </p:ext>
            </p:extLst>
          </p:nvPr>
        </p:nvGraphicFramePr>
        <p:xfrm>
          <a:off x="587375" y="5996940"/>
          <a:ext cx="6845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592"/>
                <a:gridCol w="760592"/>
                <a:gridCol w="760592"/>
                <a:gridCol w="760592"/>
                <a:gridCol w="760592"/>
                <a:gridCol w="760592"/>
                <a:gridCol w="760592"/>
                <a:gridCol w="760592"/>
                <a:gridCol w="7605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778182" y="1458913"/>
            <a:ext cx="67227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latin typeface="Century Gothic"/>
                <a:cs typeface="Century Gothic"/>
              </a:rPr>
              <a:t>Meeting with CEO, HODs &amp; individual employees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latin typeface="Century Gothic"/>
                <a:cs typeface="Century Gothic"/>
              </a:rPr>
              <a:t>Meeting with Training Institutions to find adequate training courses.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latin typeface="Century Gothic"/>
                <a:cs typeface="Century Gothic"/>
              </a:rPr>
              <a:t>Setting up a training programme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latin typeface="Century Gothic"/>
                <a:cs typeface="Century Gothic"/>
              </a:rPr>
              <a:t>Follow training programme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latin typeface="Century Gothic"/>
                <a:cs typeface="Century Gothic"/>
              </a:rPr>
              <a:t>Assess training in terms of quality and cost ( Report to be submitted to management</a:t>
            </a:r>
            <a:r>
              <a:rPr lang="en-GB" dirty="0" smtClean="0">
                <a:latin typeface="Century Gothic"/>
                <a:cs typeface="Century Gothic"/>
              </a:rPr>
              <a:t>)</a:t>
            </a:r>
            <a:endParaRPr lang="en-GB" dirty="0" smtClean="0">
              <a:latin typeface="Century Gothic"/>
              <a:cs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0075" y="5461000"/>
            <a:ext cx="796765" cy="459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193605" y="4317567"/>
            <a:ext cx="796765" cy="44132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973535" y="3677957"/>
            <a:ext cx="3814923" cy="59833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396840" y="4758892"/>
            <a:ext cx="796765" cy="5850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6788458" y="3184253"/>
            <a:ext cx="796765" cy="40694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700" y="1946240"/>
            <a:ext cx="71501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984807"/>
                </a:solidFill>
                <a:latin typeface="Arial Black"/>
                <a:cs typeface="Arial Black"/>
              </a:rPr>
              <a:t>HUMAN RESOURCES MANAGEMENT SYSTEM</a:t>
            </a:r>
            <a:endParaRPr lang="en-US" sz="3600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752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HUMAN RESOURCES MANAGEMENT SYSTEM</a:t>
            </a:r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2208628"/>
            <a:ext cx="75754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GB" dirty="0" smtClean="0"/>
          </a:p>
          <a:p>
            <a:r>
              <a:rPr lang="en-US" b="1" i="1" dirty="0" smtClean="0"/>
              <a:t>HRM:</a:t>
            </a:r>
            <a:r>
              <a:rPr lang="en-US" i="1" dirty="0" smtClean="0"/>
              <a:t> “Human Resources Management is the strategic approach to acquiring, developing, managing, motivating and gaining the commitment of the organization’s key resource- the people who work in it and for it.” </a:t>
            </a:r>
          </a:p>
          <a:p>
            <a:pPr algn="r"/>
            <a:r>
              <a:rPr lang="en-US" dirty="0" smtClean="0"/>
              <a:t>(Michael Armstrong, 1999)</a:t>
            </a:r>
          </a:p>
          <a:p>
            <a:endParaRPr lang="en-GB" dirty="0" smtClean="0"/>
          </a:p>
          <a:p>
            <a:r>
              <a:rPr lang="en-US" i="1" dirty="0" smtClean="0"/>
              <a:t>“For HR professionals, the challenge of today's business environment is to understand and manage the important interaction of technology, work flow, organizational strategies and, most important, people.” </a:t>
            </a:r>
          </a:p>
          <a:p>
            <a:pPr algn="r"/>
            <a:r>
              <a:rPr lang="en-US" dirty="0" smtClean="0"/>
              <a:t>(Michael </a:t>
            </a:r>
            <a:r>
              <a:rPr lang="en-US" dirty="0" err="1" smtClean="0"/>
              <a:t>Losey</a:t>
            </a:r>
            <a:r>
              <a:rPr lang="en-US" dirty="0" smtClean="0"/>
              <a:t>, 1998)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19213" y="736610"/>
            <a:ext cx="75152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frame</a:t>
            </a:r>
          </a:p>
          <a:p>
            <a:endParaRPr lang="en-GB" dirty="0" smtClean="0"/>
          </a:p>
          <a:p>
            <a:pPr marL="342900" lvl="0" indent="-342900">
              <a:buAutoNum type="arabicPeriod"/>
            </a:pPr>
            <a:r>
              <a:rPr lang="en-US" dirty="0" smtClean="0"/>
              <a:t>Call for tenders (DONE) </a:t>
            </a:r>
          </a:p>
          <a:p>
            <a:pPr marL="342900" lvl="0" indent="-342900">
              <a:buAutoNum type="arabicPeriod"/>
            </a:pPr>
            <a:r>
              <a:rPr lang="en-GB" dirty="0" smtClean="0"/>
              <a:t>Comparison among the system proposals receives : Orange, </a:t>
            </a:r>
            <a:r>
              <a:rPr lang="en-GB" dirty="0" err="1" smtClean="0"/>
              <a:t>Cybernaptics</a:t>
            </a:r>
            <a:r>
              <a:rPr lang="en-GB" dirty="0" smtClean="0"/>
              <a:t> and Sicorax</a:t>
            </a:r>
          </a:p>
          <a:p>
            <a:pPr marL="342900" lvl="0" indent="-342900">
              <a:buAutoNum type="arabicPeriod"/>
            </a:pPr>
            <a:r>
              <a:rPr lang="en-US" dirty="0" smtClean="0"/>
              <a:t>Choose best systems based on user-friendliness and price(MAY)</a:t>
            </a:r>
            <a:endParaRPr lang="en-GB" dirty="0" smtClean="0"/>
          </a:p>
          <a:p>
            <a:pPr marL="342900" lvl="0" indent="-342900">
              <a:buAutoNum type="arabicPeriod"/>
            </a:pPr>
            <a:r>
              <a:rPr lang="en-US" dirty="0" smtClean="0"/>
              <a:t>Training for users of the system(MAY - JUNE)</a:t>
            </a:r>
            <a:endParaRPr lang="en-GB" dirty="0" smtClean="0"/>
          </a:p>
          <a:p>
            <a:pPr marL="342900" lvl="0" indent="-342900">
              <a:buAutoNum type="arabicPeriod"/>
            </a:pPr>
            <a:r>
              <a:rPr lang="en-GB" dirty="0" smtClean="0"/>
              <a:t>Implementation of system (JULY)</a:t>
            </a:r>
          </a:p>
          <a:p>
            <a:pPr marL="342900" lvl="0" indent="-342900">
              <a:buAutoNum type="arabicPeriod"/>
            </a:pPr>
            <a:r>
              <a:rPr lang="en-GB" dirty="0" smtClean="0"/>
              <a:t>Go Live (SEPT.)</a:t>
            </a:r>
          </a:p>
          <a:p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endParaRPr lang="en-GB" dirty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571500" y="819150"/>
            <a:ext cx="0" cy="480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71500" y="5619750"/>
            <a:ext cx="579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1497" y="5257800"/>
            <a:ext cx="798516" cy="361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571497" y="5619750"/>
          <a:ext cx="55740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290"/>
                <a:gridCol w="796290"/>
                <a:gridCol w="796290"/>
                <a:gridCol w="796290"/>
                <a:gridCol w="796290"/>
                <a:gridCol w="796290"/>
                <a:gridCol w="79629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FEB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370013" y="4895850"/>
            <a:ext cx="798516" cy="361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168529" y="4533900"/>
            <a:ext cx="798516" cy="361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967045" y="4152930"/>
            <a:ext cx="1597032" cy="361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564077" y="3790980"/>
            <a:ext cx="798516" cy="361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5362593" y="3429030"/>
            <a:ext cx="798516" cy="361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946240"/>
            <a:ext cx="6832600" cy="159706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984807"/>
                </a:solidFill>
                <a:latin typeface="Arial Black"/>
                <a:cs typeface="Arial Black"/>
              </a:rPr>
              <a:t>COMMUNICATION PROCESS</a:t>
            </a:r>
            <a:endParaRPr lang="en-US" sz="4800" b="1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493824" y="274638"/>
            <a:ext cx="7192975" cy="1143000"/>
          </a:xfrm>
        </p:spPr>
        <p:txBody>
          <a:bodyPr/>
          <a:lstStyle/>
          <a:p>
            <a:r>
              <a:rPr lang="en-GB" dirty="0" smtClean="0">
                <a:latin typeface="Arial Black"/>
                <a:cs typeface="Arial Black"/>
              </a:rPr>
              <a:t>COMMUNICATION</a:t>
            </a:r>
            <a:endParaRPr lang="en-GB" dirty="0">
              <a:latin typeface="Arial Black"/>
              <a:cs typeface="Arial Black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1600200" y="1911927"/>
            <a:ext cx="7302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entury Gothic"/>
                <a:cs typeface="Century Gothic"/>
              </a:rPr>
              <a:t>“</a:t>
            </a:r>
            <a:r>
              <a:rPr lang="en-US" sz="2000" b="1" i="1" dirty="0" smtClean="0">
                <a:latin typeface="Century Gothic"/>
                <a:cs typeface="Century Gothic"/>
              </a:rPr>
              <a:t>Any act by which one person gives to or receives from another</a:t>
            </a:r>
            <a:r>
              <a:rPr lang="en-GB" sz="2000" b="1" i="1" dirty="0" smtClean="0">
                <a:latin typeface="Century Gothic"/>
                <a:cs typeface="Century Gothic"/>
              </a:rPr>
              <a:t> </a:t>
            </a:r>
            <a:r>
              <a:rPr lang="en-US" sz="2000" b="1" i="1" dirty="0" smtClean="0">
                <a:latin typeface="Century Gothic"/>
                <a:cs typeface="Century Gothic"/>
              </a:rPr>
              <a:t>person (or from a group of persons) information about that person’s needs, desires, perceptions,</a:t>
            </a:r>
            <a:r>
              <a:rPr lang="en-GB" sz="2000" b="1" i="1" dirty="0" smtClean="0">
                <a:latin typeface="Century Gothic"/>
                <a:cs typeface="Century Gothic"/>
              </a:rPr>
              <a:t> </a:t>
            </a:r>
            <a:r>
              <a:rPr lang="en-US" sz="2000" b="1" i="1" dirty="0" smtClean="0">
                <a:latin typeface="Century Gothic"/>
                <a:cs typeface="Century Gothic"/>
              </a:rPr>
              <a:t>knowledge or affective states. </a:t>
            </a:r>
          </a:p>
          <a:p>
            <a:endParaRPr lang="en-US" sz="2000" b="1" i="1" dirty="0" smtClean="0">
              <a:latin typeface="Century Gothic"/>
              <a:cs typeface="Century Gothic"/>
            </a:endParaRPr>
          </a:p>
          <a:p>
            <a:r>
              <a:rPr lang="en-US" sz="2000" b="1" i="1" dirty="0" smtClean="0">
                <a:latin typeface="Century Gothic"/>
                <a:cs typeface="Century Gothic"/>
              </a:rPr>
              <a:t>Communication may be intentional or unintentional, may involve</a:t>
            </a:r>
            <a:r>
              <a:rPr lang="en-GB" sz="2000" b="1" i="1" dirty="0" smtClean="0">
                <a:latin typeface="Century Gothic"/>
                <a:cs typeface="Century Gothic"/>
              </a:rPr>
              <a:t> </a:t>
            </a:r>
            <a:r>
              <a:rPr lang="en-US" sz="2000" b="1" i="1" dirty="0" smtClean="0">
                <a:latin typeface="Century Gothic"/>
                <a:cs typeface="Century Gothic"/>
              </a:rPr>
              <a:t>conventional or unconventional signals, may take linguistic or non-linguistic forms, and may occur</a:t>
            </a:r>
            <a:endParaRPr lang="en-GB" sz="2000" b="1" i="1" dirty="0" smtClean="0">
              <a:latin typeface="Century Gothic"/>
              <a:cs typeface="Century Gothic"/>
            </a:endParaRPr>
          </a:p>
          <a:p>
            <a:r>
              <a:rPr lang="en-US" sz="2000" b="1" i="1" dirty="0" smtClean="0">
                <a:latin typeface="Century Gothic"/>
                <a:cs typeface="Century Gothic"/>
              </a:rPr>
              <a:t>through spoken or other modes” </a:t>
            </a:r>
            <a:endParaRPr lang="en-US" sz="2000" b="1" i="1" dirty="0" smtClean="0">
              <a:latin typeface="Century Gothic"/>
              <a:cs typeface="Century Gothic"/>
            </a:endParaRPr>
          </a:p>
          <a:p>
            <a:endParaRPr lang="en-US" b="1" i="1" dirty="0" smtClean="0">
              <a:latin typeface="Century Gothic"/>
              <a:cs typeface="Century Gothic"/>
            </a:endParaRPr>
          </a:p>
          <a:p>
            <a:pPr algn="r"/>
            <a:r>
              <a:rPr lang="en-US" dirty="0" smtClean="0">
                <a:latin typeface="Century Gothic"/>
                <a:cs typeface="Century Gothic"/>
              </a:rPr>
              <a:t>(The National Joint Committee on Communication, 1992) </a:t>
            </a:r>
            <a:endParaRPr lang="en-GB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75263"/>
              </p:ext>
            </p:extLst>
          </p:nvPr>
        </p:nvGraphicFramePr>
        <p:xfrm>
          <a:off x="660401" y="933716"/>
          <a:ext cx="8204199" cy="55769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1999"/>
                <a:gridCol w="3175000"/>
                <a:gridCol w="2997200"/>
              </a:tblGrid>
              <a:tr h="1036388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entury Gothic"/>
                          <a:cs typeface="Century Gothic"/>
                        </a:rPr>
                        <a:t>Board Meetings 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already set </a:t>
                      </a:r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up</a:t>
                      </a:r>
                      <a:endParaRPr lang="en-GB" sz="1800" dirty="0" smtClean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984807"/>
                          </a:solidFill>
                          <a:latin typeface="Century Gothic"/>
                          <a:cs typeface="Century Gothic"/>
                        </a:rPr>
                        <a:t>Every</a:t>
                      </a:r>
                      <a:r>
                        <a:rPr lang="en-GB" baseline="0" dirty="0" smtClean="0">
                          <a:solidFill>
                            <a:srgbClr val="984807"/>
                          </a:solidFill>
                          <a:latin typeface="Century Gothic"/>
                          <a:cs typeface="Century Gothic"/>
                        </a:rPr>
                        <a:t> 2 months via teleconference and every 6 months with face to face meetings</a:t>
                      </a:r>
                      <a:endParaRPr lang="en-GB" dirty="0">
                        <a:solidFill>
                          <a:srgbClr val="98480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484730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entury Gothic"/>
                          <a:cs typeface="Century Gothic"/>
                        </a:rPr>
                        <a:t>Executive Meetings 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already operational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984807"/>
                          </a:solidFill>
                          <a:latin typeface="Century Gothic"/>
                          <a:cs typeface="Century Gothic"/>
                        </a:rPr>
                        <a:t>Weekly</a:t>
                      </a:r>
                      <a:endParaRPr lang="en-GB" dirty="0">
                        <a:solidFill>
                          <a:srgbClr val="98480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1315697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entury Gothic"/>
                          <a:cs typeface="Century Gothic"/>
                        </a:rPr>
                        <a:t>Management Meetings 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will be operational now that</a:t>
                      </a:r>
                      <a:r>
                        <a:rPr lang="en-GB" sz="180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recruitment of the Heads of department has been done.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984807"/>
                          </a:solidFill>
                          <a:latin typeface="Century Gothic"/>
                          <a:cs typeface="Century Gothic"/>
                        </a:rPr>
                        <a:t>Monthly</a:t>
                      </a:r>
                      <a:endParaRPr lang="en-GB" dirty="0">
                        <a:solidFill>
                          <a:srgbClr val="98480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110795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entury Gothic"/>
                          <a:cs typeface="Century Gothic"/>
                        </a:rPr>
                        <a:t>Departmental meetings 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already existing in some departments. Need to be</a:t>
                      </a:r>
                      <a:r>
                        <a:rPr lang="en-GB" sz="180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extended to other Departments</a:t>
                      </a:r>
                    </a:p>
                    <a:p>
                      <a:pPr algn="l"/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984807"/>
                          </a:solidFill>
                          <a:latin typeface="Century Gothic"/>
                          <a:cs typeface="Century Gothic"/>
                        </a:rPr>
                        <a:t>Weekly</a:t>
                      </a:r>
                      <a:endParaRPr lang="en-GB" dirty="0">
                        <a:solidFill>
                          <a:srgbClr val="98480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484730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entury Gothic"/>
                          <a:cs typeface="Century Gothic"/>
                        </a:rPr>
                        <a:t>Staff meetings 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already set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984807"/>
                          </a:solidFill>
                          <a:latin typeface="Century Gothic"/>
                          <a:cs typeface="Century Gothic"/>
                        </a:rPr>
                        <a:t>Quarterly</a:t>
                      </a:r>
                      <a:endParaRPr lang="en-GB" dirty="0">
                        <a:solidFill>
                          <a:srgbClr val="98480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484730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entury Gothic"/>
                          <a:cs typeface="Century Gothic"/>
                        </a:rPr>
                        <a:t>Staff Forum 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entury Gothic"/>
                          <a:cs typeface="Century Gothic"/>
                        </a:rPr>
                        <a:t>In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rgbClr val="984807"/>
                          </a:solidFill>
                          <a:latin typeface="Century Gothic"/>
                          <a:cs typeface="Century Gothic"/>
                        </a:rPr>
                        <a:t>weekly</a:t>
                      </a:r>
                      <a:endParaRPr lang="en-GB" dirty="0">
                        <a:solidFill>
                          <a:srgbClr val="98480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209800" y="152400"/>
            <a:ext cx="591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 Black"/>
                <a:cs typeface="Arial Black"/>
              </a:rPr>
              <a:t>Internal Communications  </a:t>
            </a:r>
            <a:endParaRPr lang="en-GB" sz="32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1493825" y="1993900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493825" y="5381625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DIRECTION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93825" y="3717925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COMPETENCIES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99112" y="2625725"/>
            <a:ext cx="3481388" cy="1419225"/>
          </a:xfrm>
          <a:custGeom>
            <a:avLst/>
            <a:gdLst>
              <a:gd name="G0" fmla="*/ 9673 1 2"/>
              <a:gd name="G1" fmla="*/ 3945 1 2"/>
              <a:gd name="G2" fmla="+- 3945 0 0"/>
              <a:gd name="G3" fmla="+- 967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673" y="0"/>
                </a:lnTo>
                <a:lnTo>
                  <a:pt x="9673" y="3945"/>
                </a:lnTo>
                <a:lnTo>
                  <a:pt x="0" y="3945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vert="horz" lIns="90000" tIns="45000" rIns="90000" bIns="45000" anchor="ctr" anchorCtr="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>
                <a:solidFill>
                  <a:srgbClr val="FFFFFF"/>
                </a:solidFill>
                <a:latin typeface="Calibri" charset="0"/>
              </a:rPr>
              <a:t>PERFORMANCE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138725" y="973138"/>
            <a:ext cx="1587" cy="4919662"/>
          </a:xfrm>
          <a:prstGeom prst="line">
            <a:avLst/>
          </a:prstGeom>
          <a:noFill/>
          <a:ln w="2556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anchor="ctr" anchorCtr="0"/>
          <a:lstStyle/>
          <a:p>
            <a:pPr algn="ctr"/>
            <a:endParaRPr lang="en-GB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868725" y="2519363"/>
            <a:ext cx="1270000" cy="1587"/>
          </a:xfrm>
          <a:prstGeom prst="line">
            <a:avLst/>
          </a:prstGeom>
          <a:noFill/>
          <a:ln w="2556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anchor="ctr" anchorCtr="0"/>
          <a:lstStyle/>
          <a:p>
            <a:pPr algn="ctr"/>
            <a:endParaRPr lang="en-GB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868725" y="973138"/>
            <a:ext cx="1270000" cy="1587"/>
          </a:xfrm>
          <a:prstGeom prst="line">
            <a:avLst/>
          </a:prstGeom>
          <a:noFill/>
          <a:ln w="2556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anchor="ctr" anchorCtr="0"/>
          <a:lstStyle/>
          <a:p>
            <a:pPr algn="ctr"/>
            <a:endParaRPr lang="en-GB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868725" y="4256088"/>
            <a:ext cx="1270000" cy="1587"/>
          </a:xfrm>
          <a:prstGeom prst="line">
            <a:avLst/>
          </a:prstGeom>
          <a:noFill/>
          <a:ln w="2556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anchor="ctr" anchorCtr="0"/>
          <a:lstStyle/>
          <a:p>
            <a:pPr algn="ctr"/>
            <a:endParaRPr lang="en-GB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868725" y="5894388"/>
            <a:ext cx="1270000" cy="1587"/>
          </a:xfrm>
          <a:prstGeom prst="line">
            <a:avLst/>
          </a:prstGeom>
          <a:noFill/>
          <a:ln w="25560">
            <a:solidFill>
              <a:srgbClr val="4F81BD"/>
            </a:solidFill>
            <a:round/>
            <a:headEnd/>
            <a:tailEnd/>
          </a:ln>
          <a:effectLst/>
        </p:spPr>
        <p:txBody>
          <a:bodyPr vert="horz" anchor="ctr" anchorCtr="0"/>
          <a:lstStyle/>
          <a:p>
            <a:pPr algn="ctr"/>
            <a:endParaRPr lang="en-GB"/>
          </a:p>
        </p:txBody>
      </p:sp>
      <p:sp>
        <p:nvSpPr>
          <p:cNvPr id="14" name="AutoShape 11"/>
          <p:cNvSpPr>
            <a:spLocks noChangeShapeType="1"/>
          </p:cNvSpPr>
          <p:nvPr/>
        </p:nvSpPr>
        <p:spPr bwMode="auto">
          <a:xfrm>
            <a:off x="5138725" y="3335338"/>
            <a:ext cx="558800" cy="1587"/>
          </a:xfrm>
          <a:prstGeom prst="straightConnector1">
            <a:avLst/>
          </a:prstGeom>
          <a:noFill/>
          <a:ln w="25560">
            <a:solidFill>
              <a:srgbClr val="4F81BD"/>
            </a:solidFill>
            <a:round/>
            <a:headEnd/>
            <a:tailEnd type="triangle" w="med" len="med"/>
          </a:ln>
          <a:effectLst/>
        </p:spPr>
        <p:txBody>
          <a:bodyPr vert="horz" wrap="none" anchor="ctr" anchorCtr="0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 bwMode="auto">
          <a:xfrm>
            <a:off x="1731925" y="500042"/>
            <a:ext cx="2143140" cy="114300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  <a:t>Organisational</a:t>
            </a:r>
            <a:br>
              <a:rPr kumimoji="0" lang="en-GB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</a:br>
            <a:r>
              <a:rPr kumimoji="0" lang="en-GB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  <a:t>Effectiveness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731925" y="5286388"/>
            <a:ext cx="2143140" cy="1143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  <a:t>Alignment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  <a:t> with corporate objectives</a:t>
            </a:r>
            <a:endParaRPr kumimoji="0" lang="en-GB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731925" y="3643314"/>
            <a:ext cx="2143140" cy="114300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  <a:t>Competencies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731925" y="1928802"/>
            <a:ext cx="2143140" cy="114300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  <a:t>Motivation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732453" y="2786058"/>
            <a:ext cx="2143140" cy="114300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946240"/>
            <a:ext cx="66548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984807"/>
                </a:solidFill>
                <a:latin typeface="Arial Black"/>
                <a:cs typeface="Arial Black"/>
              </a:rPr>
              <a:t>TRAVEL</a:t>
            </a:r>
            <a:endParaRPr lang="en-US" sz="6000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1854200" y="562696"/>
            <a:ext cx="6825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rial Black"/>
                <a:cs typeface="Arial Black"/>
              </a:rPr>
              <a:t>TRAVEL POLICY </a:t>
            </a:r>
            <a:endParaRPr lang="en-GB" sz="4000" b="1" dirty="0">
              <a:latin typeface="Arial Black"/>
              <a:cs typeface="Arial Black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39900" y="2030413"/>
            <a:ext cx="66022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Century Gothic"/>
              <a:cs typeface="Century Gothic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Completed </a:t>
            </a:r>
            <a:r>
              <a:rPr lang="en-US" sz="2400" dirty="0" smtClean="0">
                <a:latin typeface="Century Gothic"/>
                <a:cs typeface="Century Gothic"/>
              </a:rPr>
              <a:t>and Operational as from 01stApril 2012.</a:t>
            </a:r>
          </a:p>
          <a:p>
            <a:pPr lvl="0"/>
            <a:endParaRPr lang="en-US" sz="2400" dirty="0" smtClean="0">
              <a:latin typeface="Century Gothic"/>
              <a:cs typeface="Century Gothic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smtClean="0">
                <a:latin typeface="Century Gothic"/>
                <a:cs typeface="Century Gothic"/>
              </a:rPr>
              <a:t>charter indicating best routes from Mauritius to each country in Africa and 	RIR locations based on cost and time taken for flight  : start February </a:t>
            </a:r>
            <a:r>
              <a:rPr lang="en-US" sz="2400" dirty="0" smtClean="0">
                <a:latin typeface="Century Gothic"/>
                <a:cs typeface="Century Gothic"/>
              </a:rPr>
              <a:t>2012 and </a:t>
            </a:r>
            <a:r>
              <a:rPr lang="en-US" sz="2400" dirty="0" smtClean="0">
                <a:latin typeface="Century Gothic"/>
                <a:cs typeface="Century Gothic"/>
              </a:rPr>
              <a:t>to be completed by June 2012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946240"/>
            <a:ext cx="74422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984807"/>
                </a:solidFill>
                <a:latin typeface="Arial Black"/>
                <a:cs typeface="Arial Black"/>
              </a:rPr>
              <a:t>STAFF WELFARE</a:t>
            </a:r>
            <a:endParaRPr lang="en-US" sz="6000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1493825" y="562696"/>
            <a:ext cx="718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rial Black"/>
                <a:cs typeface="Arial Black"/>
              </a:rPr>
              <a:t>Staff Welfare</a:t>
            </a:r>
            <a:endParaRPr lang="en-GB" sz="4000" b="1" dirty="0">
              <a:latin typeface="Arial Black"/>
              <a:cs typeface="Arial Black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44600" y="1410751"/>
            <a:ext cx="743516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entury Gothic"/>
                <a:cs typeface="Century Gothic"/>
              </a:rPr>
              <a:t>Objective</a:t>
            </a:r>
            <a:r>
              <a:rPr lang="en-US" sz="2000" dirty="0" smtClean="0">
                <a:latin typeface="Century Gothic"/>
                <a:cs typeface="Century Gothic"/>
              </a:rPr>
              <a:t>: To create a strong sense of belonging among all employees and boost </a:t>
            </a:r>
            <a:r>
              <a:rPr lang="en-US" sz="2000" dirty="0" smtClean="0">
                <a:latin typeface="Century Gothic"/>
                <a:cs typeface="Century Gothic"/>
              </a:rPr>
              <a:t>employee </a:t>
            </a:r>
            <a:r>
              <a:rPr lang="en-US" sz="2000" dirty="0" smtClean="0">
                <a:latin typeface="Century Gothic"/>
                <a:cs typeface="Century Gothic"/>
              </a:rPr>
              <a:t>motivation and commitment. </a:t>
            </a:r>
          </a:p>
          <a:p>
            <a:endParaRPr lang="en-US" sz="2000" dirty="0" smtClean="0">
              <a:latin typeface="Century Gothic"/>
              <a:cs typeface="Century Gothic"/>
            </a:endParaRPr>
          </a:p>
          <a:p>
            <a:r>
              <a:rPr lang="en-US" sz="2000" b="1" dirty="0" smtClean="0">
                <a:latin typeface="Century Gothic"/>
                <a:cs typeface="Century Gothic"/>
              </a:rPr>
              <a:t>Initiatives</a:t>
            </a:r>
            <a:r>
              <a:rPr lang="en-US" sz="2000" b="1" dirty="0" smtClean="0">
                <a:latin typeface="Century Gothic"/>
                <a:cs typeface="Century Gothic"/>
              </a:rPr>
              <a:t>:</a:t>
            </a:r>
            <a:endParaRPr lang="en-GB" sz="2000" b="1" dirty="0" smtClean="0">
              <a:latin typeface="Century Gothic"/>
              <a:cs typeface="Century Gothic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UcPeriod"/>
            </a:pPr>
            <a:r>
              <a:rPr lang="en-US" sz="2000" dirty="0" smtClean="0">
                <a:latin typeface="Century Gothic"/>
                <a:cs typeface="Century Gothic"/>
              </a:rPr>
              <a:t> </a:t>
            </a:r>
            <a:r>
              <a:rPr lang="fr-FR" sz="2000" dirty="0" err="1" smtClean="0">
                <a:latin typeface="Century Gothic"/>
                <a:cs typeface="Century Gothic"/>
              </a:rPr>
              <a:t>Affiliating</a:t>
            </a:r>
            <a:r>
              <a:rPr lang="fr-FR" sz="2000" dirty="0" smtClean="0">
                <a:latin typeface="Century Gothic"/>
                <a:cs typeface="Century Gothic"/>
              </a:rPr>
              <a:t> to the « Fédération Mauricienne de Sports Corporatifs » . </a:t>
            </a:r>
            <a:r>
              <a:rPr lang="en-US" sz="2000" dirty="0" smtClean="0">
                <a:latin typeface="Century Gothic"/>
                <a:cs typeface="Century Gothic"/>
              </a:rPr>
              <a:t>The objective of this affiliation is to participate into activities</a:t>
            </a:r>
          </a:p>
          <a:p>
            <a:pPr marL="800100" lvl="1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To build and strengthen our team spirit.</a:t>
            </a:r>
          </a:p>
          <a:p>
            <a:pPr marL="800100" lvl="1" indent="-342900">
              <a:spcBef>
                <a:spcPts val="600"/>
              </a:spcBef>
              <a:buAutoNum type="arabicPeriod"/>
            </a:pPr>
            <a:r>
              <a:rPr lang="en-US" sz="2000" dirty="0" smtClean="0">
                <a:latin typeface="Century Gothic"/>
                <a:cs typeface="Century Gothic"/>
              </a:rPr>
              <a:t>To Make AfriNIC known amongst the Group of companies of </a:t>
            </a:r>
            <a:r>
              <a:rPr lang="en-US" sz="2000" dirty="0" smtClean="0">
                <a:latin typeface="Century Gothic"/>
                <a:cs typeface="Century Gothic"/>
              </a:rPr>
              <a:t>Mauritius</a:t>
            </a:r>
            <a:endParaRPr lang="en-US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lphaUcPeriod" startAt="2"/>
            </a:pPr>
            <a:r>
              <a:rPr lang="en-US" sz="2000" dirty="0" smtClean="0">
                <a:latin typeface="Century Gothic"/>
                <a:cs typeface="Century Gothic"/>
              </a:rPr>
              <a:t>Setting up of a committee to organize Socio-cultural and Sports </a:t>
            </a:r>
            <a:r>
              <a:rPr lang="en-US" sz="2000" dirty="0" smtClean="0">
                <a:latin typeface="Century Gothic"/>
                <a:cs typeface="Century Gothic"/>
              </a:rPr>
              <a:t>events</a:t>
            </a:r>
            <a:endParaRPr lang="en-US" sz="2000" dirty="0" smtClean="0">
              <a:latin typeface="Century Gothic"/>
              <a:cs typeface="Century Gothic"/>
            </a:endParaRPr>
          </a:p>
          <a:p>
            <a:pPr marL="342900" lvl="0" indent="-342900">
              <a:spcBef>
                <a:spcPts val="600"/>
              </a:spcBef>
              <a:buAutoNum type="alphaUcPeriod" startAt="2"/>
            </a:pPr>
            <a:r>
              <a:rPr lang="en-US" sz="2000" dirty="0" smtClean="0">
                <a:latin typeface="Century Gothic"/>
                <a:cs typeface="Century Gothic"/>
              </a:rPr>
              <a:t>Culture sharing among all the different components of the AFRINIC </a:t>
            </a:r>
            <a:r>
              <a:rPr lang="en-US" sz="2000" dirty="0" smtClean="0">
                <a:latin typeface="Century Gothic"/>
                <a:cs typeface="Century Gothic"/>
              </a:rPr>
              <a:t>community</a:t>
            </a:r>
            <a:endParaRPr lang="en-US" sz="20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00" y="1984340"/>
            <a:ext cx="7188200" cy="160976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984807"/>
                </a:solidFill>
                <a:latin typeface="Arial Black"/>
                <a:cs typeface="Arial Black"/>
              </a:rPr>
              <a:t>OTHER PROJECT</a:t>
            </a:r>
            <a:endParaRPr lang="en-US" sz="5400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90933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1493825" y="562696"/>
            <a:ext cx="7185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rial Black"/>
                <a:cs typeface="Arial Black"/>
              </a:rPr>
              <a:t>OTHER PROJECT</a:t>
            </a:r>
            <a:endParaRPr lang="en-GB" sz="4000" b="1" dirty="0">
              <a:latin typeface="Arial Black"/>
              <a:cs typeface="Arial Black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0700" y="1910907"/>
            <a:ext cx="688906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3200" b="1" u="sng" dirty="0" smtClean="0">
                <a:latin typeface="Century Gothic"/>
                <a:cs typeface="Century Gothic"/>
              </a:rPr>
              <a:t>Employee Satisfaction Survey</a:t>
            </a:r>
          </a:p>
          <a:p>
            <a:pPr lvl="1"/>
            <a:endParaRPr lang="en-GB" sz="3600" b="1" u="sng" dirty="0">
              <a:latin typeface="Century Gothic"/>
              <a:cs typeface="Century Gothic"/>
            </a:endParaRP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GB" sz="2400" dirty="0" smtClean="0">
                <a:latin typeface="Century Gothic"/>
                <a:cs typeface="Century Gothic"/>
              </a:rPr>
              <a:t>Receive </a:t>
            </a:r>
            <a:r>
              <a:rPr lang="en-GB" sz="2400" dirty="0" smtClean="0">
                <a:latin typeface="Century Gothic"/>
                <a:cs typeface="Century Gothic"/>
              </a:rPr>
              <a:t>feedback about Human Resources services offered to our internal clients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GB" sz="2400" dirty="0" smtClean="0">
                <a:latin typeface="Century Gothic"/>
                <a:cs typeface="Century Gothic"/>
              </a:rPr>
              <a:t>Assess the quality of the services provided.</a:t>
            </a:r>
          </a:p>
          <a:p>
            <a:pPr lvl="1"/>
            <a:r>
              <a:rPr lang="en-GB" dirty="0" smtClean="0">
                <a:latin typeface="Century Gothic"/>
                <a:cs typeface="Century Gothic"/>
              </a:rPr>
              <a:t>	</a:t>
            </a:r>
            <a:endParaRPr lang="en-GB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68494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6240"/>
            <a:ext cx="8229600" cy="163516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984807"/>
                </a:solidFill>
                <a:latin typeface="Arial Black"/>
                <a:cs typeface="Arial Black"/>
              </a:rPr>
              <a:t>Thank you for your kind attention.</a:t>
            </a:r>
            <a:endParaRPr lang="en-US" sz="6000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1041400" y="260977"/>
            <a:ext cx="82296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>
                <a:latin typeface="Arial Black"/>
                <a:cs typeface="Arial Black"/>
              </a:rPr>
              <a:t>Human Resources </a:t>
            </a:r>
            <a:r>
              <a:rPr lang="en-US" sz="3600" dirty="0">
                <a:latin typeface="Arial Black"/>
                <a:cs typeface="Arial Black"/>
              </a:rPr>
              <a:t>Activities - Interrelationships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01168" y="1548624"/>
            <a:ext cx="1071569" cy="460375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Strategic Plans</a:t>
            </a:r>
            <a:endParaRPr lang="en-GB" sz="1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79738" y="1548624"/>
            <a:ext cx="823912" cy="460375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Environment</a:t>
            </a:r>
            <a:endParaRPr lang="en-GB" sz="1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63563" y="3398062"/>
            <a:ext cx="822325" cy="458787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Organisation</a:t>
            </a:r>
            <a:endParaRPr lang="en-GB" sz="1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85938" y="3398062"/>
            <a:ext cx="822325" cy="458787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Employee </a:t>
            </a:r>
            <a:br>
              <a:rPr lang="en-GB" sz="1000" dirty="0" smtClean="0"/>
            </a:br>
            <a:r>
              <a:rPr lang="en-GB" sz="1000" dirty="0" smtClean="0"/>
              <a:t>Sourcing</a:t>
            </a:r>
            <a:endParaRPr lang="en-GB" sz="10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548313" y="3398062"/>
            <a:ext cx="822325" cy="458787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Employee</a:t>
            </a:r>
            <a:br>
              <a:rPr lang="en-GB" sz="1000" dirty="0" smtClean="0"/>
            </a:br>
            <a:r>
              <a:rPr lang="en-GB" sz="1000" dirty="0" smtClean="0"/>
              <a:t>Relations</a:t>
            </a:r>
            <a:endParaRPr lang="en-GB" sz="10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187825" y="3398062"/>
            <a:ext cx="823913" cy="458787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Reward</a:t>
            </a:r>
            <a:br>
              <a:rPr lang="en-GB" sz="1000" dirty="0" smtClean="0"/>
            </a:br>
            <a:r>
              <a:rPr lang="en-GB" sz="1000" dirty="0" smtClean="0"/>
              <a:t>Management</a:t>
            </a:r>
            <a:endParaRPr lang="en-GB" sz="10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962275" y="3398062"/>
            <a:ext cx="823913" cy="458787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Employee </a:t>
            </a:r>
            <a:br>
              <a:rPr lang="en-GB" sz="1000" dirty="0" smtClean="0"/>
            </a:br>
            <a:r>
              <a:rPr lang="en-GB" sz="1000" dirty="0" smtClean="0"/>
              <a:t>Development</a:t>
            </a:r>
            <a:endParaRPr lang="en-GB" sz="1000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643688" y="3398062"/>
            <a:ext cx="823912" cy="458787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Employee </a:t>
            </a:r>
            <a:br>
              <a:rPr lang="en-GB" sz="1000" dirty="0" smtClean="0"/>
            </a:br>
            <a:r>
              <a:rPr lang="en-GB" sz="1000" dirty="0" smtClean="0"/>
              <a:t>Services</a:t>
            </a:r>
            <a:endParaRPr lang="en-GB" sz="1000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000496" y="2396340"/>
            <a:ext cx="1277944" cy="458787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Human Resources </a:t>
            </a:r>
          </a:p>
          <a:p>
            <a:pPr algn="ctr"/>
            <a:r>
              <a:rPr lang="en-GB" sz="1000" dirty="0" smtClean="0"/>
              <a:t>Strategies</a:t>
            </a:r>
            <a:endParaRPr lang="en-GB" sz="1000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979738" y="5455462"/>
            <a:ext cx="823912" cy="460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Management </a:t>
            </a:r>
            <a:br>
              <a:rPr lang="en-GB" sz="1000" dirty="0" smtClean="0"/>
            </a:br>
            <a:r>
              <a:rPr lang="en-GB" sz="1000" dirty="0" smtClean="0"/>
              <a:t>Development</a:t>
            </a:r>
            <a:endParaRPr lang="en-GB" sz="1000" dirty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68325" y="4072749"/>
            <a:ext cx="823913" cy="460375"/>
          </a:xfrm>
          <a:prstGeom prst="rect">
            <a:avLst/>
          </a:prstGeom>
          <a:solidFill>
            <a:srgbClr val="92D05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Job/ Role</a:t>
            </a:r>
            <a:br>
              <a:rPr lang="en-GB" sz="1000" dirty="0" smtClean="0"/>
            </a:br>
            <a:r>
              <a:rPr lang="en-GB" sz="1000" dirty="0" smtClean="0"/>
              <a:t>Analysis</a:t>
            </a:r>
            <a:endParaRPr lang="en-GB" sz="1000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979738" y="4782362"/>
            <a:ext cx="822325" cy="460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Training</a:t>
            </a:r>
            <a:endParaRPr lang="en-GB" sz="1000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806575" y="4782362"/>
            <a:ext cx="823913" cy="460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Recruitment &amp;</a:t>
            </a:r>
            <a:br>
              <a:rPr lang="en-GB" sz="1000" dirty="0" smtClean="0"/>
            </a:br>
            <a:r>
              <a:rPr lang="en-GB" sz="1000" dirty="0" smtClean="0"/>
              <a:t>Selection</a:t>
            </a:r>
            <a:endParaRPr lang="en-GB" sz="1000" dirty="0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563563" y="6131737"/>
            <a:ext cx="822325" cy="458787"/>
          </a:xfrm>
          <a:prstGeom prst="rect">
            <a:avLst/>
          </a:prstGeom>
          <a:solidFill>
            <a:srgbClr val="92D05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Organisational </a:t>
            </a:r>
            <a:br>
              <a:rPr lang="en-GB" sz="1000" dirty="0" smtClean="0"/>
            </a:br>
            <a:r>
              <a:rPr lang="en-GB" sz="1000" dirty="0" smtClean="0"/>
              <a:t>Effectiveness</a:t>
            </a:r>
            <a:endParaRPr lang="en-GB" sz="1000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569913" y="5491974"/>
            <a:ext cx="823912" cy="458788"/>
          </a:xfrm>
          <a:prstGeom prst="rect">
            <a:avLst/>
          </a:prstGeom>
          <a:solidFill>
            <a:srgbClr val="92D05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Job Design</a:t>
            </a:r>
            <a:endParaRPr lang="en-GB" sz="1000" dirty="0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69913" y="4782362"/>
            <a:ext cx="823912" cy="460375"/>
          </a:xfrm>
          <a:prstGeom prst="rect">
            <a:avLst/>
          </a:prstGeom>
          <a:solidFill>
            <a:srgbClr val="92D05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Organisation </a:t>
            </a:r>
            <a:br>
              <a:rPr lang="en-GB" sz="1000" dirty="0" smtClean="0"/>
            </a:br>
            <a:r>
              <a:rPr lang="en-GB" sz="1000" dirty="0" smtClean="0"/>
              <a:t>Design</a:t>
            </a:r>
            <a:endParaRPr lang="en-GB" sz="1000" dirty="0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979738" y="4072749"/>
            <a:ext cx="822325" cy="460375"/>
          </a:xfrm>
          <a:prstGeom prst="rect">
            <a:avLst/>
          </a:prstGeom>
          <a:solidFill>
            <a:srgbClr val="FF00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Performance </a:t>
            </a:r>
            <a:br>
              <a:rPr lang="en-GB" sz="1000" dirty="0" smtClean="0"/>
            </a:br>
            <a:r>
              <a:rPr lang="en-GB" sz="1000" dirty="0" smtClean="0"/>
              <a:t>Management</a:t>
            </a:r>
            <a:endParaRPr lang="en-GB" sz="1000" dirty="0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806575" y="4053699"/>
            <a:ext cx="823913" cy="460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0">
            <a:solidFill>
              <a:srgbClr val="92D050">
                <a:alpha val="93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Human </a:t>
            </a:r>
            <a:br>
              <a:rPr lang="en-GB" sz="1000" dirty="0" smtClean="0"/>
            </a:br>
            <a:r>
              <a:rPr lang="en-GB" sz="1000" dirty="0" smtClean="0"/>
              <a:t>Resource </a:t>
            </a:r>
            <a:br>
              <a:rPr lang="en-GB" sz="1000" dirty="0" smtClean="0"/>
            </a:br>
            <a:r>
              <a:rPr lang="en-GB" sz="1000" dirty="0" smtClean="0"/>
              <a:t>Planning</a:t>
            </a:r>
            <a:endParaRPr lang="en-GB" sz="1000" dirty="0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816850" y="3394887"/>
            <a:ext cx="822325" cy="458787"/>
          </a:xfrm>
          <a:prstGeom prst="rect">
            <a:avLst/>
          </a:prstGeom>
          <a:solidFill>
            <a:srgbClr val="92D05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Employment &amp;</a:t>
            </a:r>
            <a:br>
              <a:rPr lang="en-GB" sz="1000" dirty="0" smtClean="0"/>
            </a:br>
            <a:r>
              <a:rPr lang="en-GB" sz="1000" dirty="0" smtClean="0"/>
              <a:t>Administration</a:t>
            </a:r>
            <a:endParaRPr lang="en-GB" sz="1000" dirty="0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5559425" y="4106087"/>
            <a:ext cx="823913" cy="460375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Industrial </a:t>
            </a:r>
            <a:br>
              <a:rPr lang="en-GB" sz="1000" dirty="0" smtClean="0"/>
            </a:br>
            <a:r>
              <a:rPr lang="en-GB" sz="1000" dirty="0" smtClean="0"/>
              <a:t>Relations</a:t>
            </a:r>
            <a:endParaRPr lang="en-GB" sz="1000" dirty="0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227513" y="6093637"/>
            <a:ext cx="823912" cy="458787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Employee</a:t>
            </a:r>
            <a:br>
              <a:rPr lang="en-GB" sz="1000" dirty="0" smtClean="0"/>
            </a:br>
            <a:r>
              <a:rPr lang="en-GB" sz="1000" dirty="0" smtClean="0"/>
              <a:t>Benefits</a:t>
            </a:r>
            <a:endParaRPr lang="en-GB" sz="1000" dirty="0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4227513" y="5455462"/>
            <a:ext cx="823912" cy="460375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Paying for </a:t>
            </a:r>
            <a:br>
              <a:rPr lang="en-GB" sz="1000" dirty="0" smtClean="0"/>
            </a:br>
            <a:r>
              <a:rPr lang="en-GB" sz="1000" dirty="0" smtClean="0"/>
              <a:t>Performance</a:t>
            </a:r>
            <a:endParaRPr lang="en-GB" sz="1000" dirty="0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4222750" y="4782362"/>
            <a:ext cx="823913" cy="460375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Pay</a:t>
            </a:r>
            <a:br>
              <a:rPr lang="en-GB" sz="1000" dirty="0" smtClean="0"/>
            </a:br>
            <a:r>
              <a:rPr lang="en-GB" sz="1000" dirty="0" smtClean="0"/>
              <a:t>Systems</a:t>
            </a:r>
            <a:endParaRPr lang="en-GB" sz="1000" dirty="0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222750" y="4072749"/>
            <a:ext cx="823913" cy="458788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Job </a:t>
            </a:r>
            <a:br>
              <a:rPr lang="en-GB" sz="1000" dirty="0" smtClean="0"/>
            </a:br>
            <a:r>
              <a:rPr lang="en-GB" sz="1000" dirty="0" smtClean="0"/>
              <a:t>Evaluation</a:t>
            </a:r>
            <a:endParaRPr lang="en-GB" sz="1000" dirty="0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7821613" y="4072749"/>
            <a:ext cx="823912" cy="458788"/>
          </a:xfrm>
          <a:prstGeom prst="rect">
            <a:avLst/>
          </a:prstGeom>
          <a:solidFill>
            <a:srgbClr val="FF00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Employment </a:t>
            </a:r>
            <a:br>
              <a:rPr lang="en-GB" sz="1000" dirty="0" smtClean="0"/>
            </a:br>
            <a:r>
              <a:rPr lang="en-GB" sz="1000" dirty="0" smtClean="0"/>
              <a:t>Practices</a:t>
            </a:r>
            <a:endParaRPr lang="en-GB" sz="1000" dirty="0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648450" y="4744262"/>
            <a:ext cx="823913" cy="458787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Welfare</a:t>
            </a:r>
            <a:endParaRPr lang="en-GB" sz="1000" dirty="0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6648450" y="4106087"/>
            <a:ext cx="823913" cy="460375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Health &amp;</a:t>
            </a:r>
            <a:br>
              <a:rPr lang="en-GB" sz="1000" dirty="0" smtClean="0"/>
            </a:br>
            <a:r>
              <a:rPr lang="en-GB" sz="1000" dirty="0" smtClean="0"/>
              <a:t>Safety</a:t>
            </a:r>
            <a:endParaRPr lang="en-GB" sz="1000" dirty="0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500694" y="5539612"/>
            <a:ext cx="987439" cy="460375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Communications</a:t>
            </a:r>
            <a:endParaRPr lang="en-GB" sz="1000" dirty="0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559425" y="4744262"/>
            <a:ext cx="823913" cy="458787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Involvement &amp;</a:t>
            </a:r>
            <a:br>
              <a:rPr lang="en-GB" sz="1000" dirty="0" smtClean="0"/>
            </a:br>
            <a:r>
              <a:rPr lang="en-GB" sz="1000" dirty="0" smtClean="0"/>
              <a:t>Participation</a:t>
            </a:r>
            <a:endParaRPr lang="en-GB" sz="1000" dirty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7821613" y="4782362"/>
            <a:ext cx="823912" cy="460375"/>
          </a:xfrm>
          <a:prstGeom prst="rect">
            <a:avLst/>
          </a:prstGeom>
          <a:solidFill>
            <a:srgbClr val="92D05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Information</a:t>
            </a:r>
            <a:br>
              <a:rPr lang="en-GB" sz="1000" dirty="0" smtClean="0"/>
            </a:br>
            <a:r>
              <a:rPr lang="en-GB" sz="1000" dirty="0" smtClean="0"/>
              <a:t>Systems</a:t>
            </a:r>
            <a:endParaRPr lang="en-GB" sz="1000" dirty="0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400675" y="1548624"/>
            <a:ext cx="823913" cy="460375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 smtClean="0"/>
              <a:t> Corporate</a:t>
            </a:r>
            <a:endParaRPr lang="en-GB" sz="1000" dirty="0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3394075" y="2259824"/>
            <a:ext cx="24844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394075" y="2008999"/>
            <a:ext cx="1588" cy="250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5878513" y="2008999"/>
            <a:ext cx="1587" cy="250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4637088" y="2008999"/>
            <a:ext cx="1587" cy="392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1041400" y="3112312"/>
            <a:ext cx="6350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5946775" y="3112312"/>
            <a:ext cx="6350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637088" y="2861487"/>
            <a:ext cx="6350" cy="538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3387725" y="3112312"/>
            <a:ext cx="6350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2214563" y="3112312"/>
            <a:ext cx="6350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8299450" y="3112312"/>
            <a:ext cx="6350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7058025" y="3112312"/>
            <a:ext cx="6350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1047750" y="6733399"/>
            <a:ext cx="43116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7758113" y="3537762"/>
            <a:ext cx="1587" cy="14208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6570663" y="3609199"/>
            <a:ext cx="1587" cy="206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5187950" y="3637774"/>
            <a:ext cx="1588" cy="204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2773363" y="4247374"/>
            <a:ext cx="1587" cy="1420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600200" y="3609199"/>
            <a:ext cx="1588" cy="1420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8850313" y="3609199"/>
            <a:ext cx="3175" cy="1420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287338" y="4318812"/>
            <a:ext cx="2809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sz="1000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287338" y="5739624"/>
            <a:ext cx="2809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sz="1000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87338" y="6377799"/>
            <a:ext cx="2809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sz="1000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1600200" y="5028424"/>
            <a:ext cx="2063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2773363" y="5028424"/>
            <a:ext cx="2063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1600200" y="4318812"/>
            <a:ext cx="2063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2773363" y="5668187"/>
            <a:ext cx="2063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4014788" y="5739624"/>
            <a:ext cx="2063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 flipH="1">
            <a:off x="8643938" y="4318812"/>
            <a:ext cx="2095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 flipH="1">
            <a:off x="8643938" y="5028424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>
            <a:off x="7470775" y="4956987"/>
            <a:ext cx="288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 flipH="1">
            <a:off x="7470775" y="4318812"/>
            <a:ext cx="2095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7678738" y="3679049"/>
            <a:ext cx="1587" cy="639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 flipH="1">
            <a:off x="6361113" y="4390249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H="1">
            <a:off x="6367463" y="5028424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 flipH="1">
            <a:off x="5045075" y="5004612"/>
            <a:ext cx="2095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>
            <a:off x="287338" y="3609199"/>
            <a:ext cx="2762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000"/>
          </a:p>
        </p:txBody>
      </p:sp>
      <p:sp>
        <p:nvSpPr>
          <p:cNvPr id="71" name="Line 70"/>
          <p:cNvSpPr>
            <a:spLocks noChangeShapeType="1"/>
          </p:cNvSpPr>
          <p:nvPr/>
        </p:nvSpPr>
        <p:spPr bwMode="auto">
          <a:xfrm>
            <a:off x="1600200" y="3609199"/>
            <a:ext cx="1857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2" name="Line 71"/>
          <p:cNvSpPr>
            <a:spLocks noChangeShapeType="1"/>
          </p:cNvSpPr>
          <p:nvPr/>
        </p:nvSpPr>
        <p:spPr bwMode="auto">
          <a:xfrm flipH="1">
            <a:off x="2771775" y="4247374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3" name="Line 72"/>
          <p:cNvSpPr>
            <a:spLocks noChangeShapeType="1"/>
          </p:cNvSpPr>
          <p:nvPr/>
        </p:nvSpPr>
        <p:spPr bwMode="auto">
          <a:xfrm flipH="1">
            <a:off x="3802063" y="4247374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4" name="Line 73"/>
          <p:cNvSpPr>
            <a:spLocks noChangeShapeType="1"/>
          </p:cNvSpPr>
          <p:nvPr/>
        </p:nvSpPr>
        <p:spPr bwMode="auto">
          <a:xfrm>
            <a:off x="4014788" y="4247374"/>
            <a:ext cx="1587" cy="149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5" name="Line 74"/>
          <p:cNvSpPr>
            <a:spLocks noChangeShapeType="1"/>
          </p:cNvSpPr>
          <p:nvPr/>
        </p:nvSpPr>
        <p:spPr bwMode="auto">
          <a:xfrm>
            <a:off x="1598613" y="3963212"/>
            <a:ext cx="1587" cy="1065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6" name="Line 75"/>
          <p:cNvSpPr>
            <a:spLocks noChangeShapeType="1"/>
          </p:cNvSpPr>
          <p:nvPr/>
        </p:nvSpPr>
        <p:spPr bwMode="auto">
          <a:xfrm>
            <a:off x="5359400" y="4933174"/>
            <a:ext cx="1588" cy="177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7" name="Line 76"/>
          <p:cNvSpPr>
            <a:spLocks noChangeShapeType="1"/>
          </p:cNvSpPr>
          <p:nvPr/>
        </p:nvSpPr>
        <p:spPr bwMode="auto">
          <a:xfrm flipH="1">
            <a:off x="5021263" y="5680887"/>
            <a:ext cx="1412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8" name="Line 77"/>
          <p:cNvSpPr>
            <a:spLocks noChangeShapeType="1"/>
          </p:cNvSpPr>
          <p:nvPr/>
        </p:nvSpPr>
        <p:spPr bwMode="auto">
          <a:xfrm flipH="1">
            <a:off x="5030788" y="4309287"/>
            <a:ext cx="1412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79" name="Line 78"/>
          <p:cNvSpPr>
            <a:spLocks noChangeShapeType="1"/>
          </p:cNvSpPr>
          <p:nvPr/>
        </p:nvSpPr>
        <p:spPr bwMode="auto">
          <a:xfrm>
            <a:off x="5378889" y="5834706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0" name="Line 79"/>
          <p:cNvSpPr>
            <a:spLocks noChangeShapeType="1"/>
          </p:cNvSpPr>
          <p:nvPr/>
        </p:nvSpPr>
        <p:spPr bwMode="auto">
          <a:xfrm>
            <a:off x="5374127" y="4946533"/>
            <a:ext cx="142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1054100" y="6590524"/>
            <a:ext cx="1588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2" name="Line 81"/>
          <p:cNvSpPr>
            <a:spLocks noChangeShapeType="1"/>
          </p:cNvSpPr>
          <p:nvPr/>
        </p:nvSpPr>
        <p:spPr bwMode="auto">
          <a:xfrm>
            <a:off x="287338" y="3609199"/>
            <a:ext cx="1587" cy="2770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000"/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3414713" y="3856849"/>
            <a:ext cx="1587" cy="214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4" name="Line 83"/>
          <p:cNvSpPr>
            <a:spLocks noChangeShapeType="1"/>
          </p:cNvSpPr>
          <p:nvPr/>
        </p:nvSpPr>
        <p:spPr bwMode="auto">
          <a:xfrm flipH="1">
            <a:off x="5008563" y="3637774"/>
            <a:ext cx="1809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5" name="Line 84"/>
          <p:cNvSpPr>
            <a:spLocks noChangeShapeType="1"/>
          </p:cNvSpPr>
          <p:nvPr/>
        </p:nvSpPr>
        <p:spPr bwMode="auto">
          <a:xfrm>
            <a:off x="5256213" y="3631424"/>
            <a:ext cx="1587" cy="1373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6" name="Line 85"/>
          <p:cNvSpPr>
            <a:spLocks noChangeShapeType="1"/>
          </p:cNvSpPr>
          <p:nvPr/>
        </p:nvSpPr>
        <p:spPr bwMode="auto">
          <a:xfrm flipH="1">
            <a:off x="5010150" y="3631424"/>
            <a:ext cx="2476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7" name="Line 86"/>
          <p:cNvSpPr>
            <a:spLocks noChangeShapeType="1"/>
          </p:cNvSpPr>
          <p:nvPr/>
        </p:nvSpPr>
        <p:spPr bwMode="auto">
          <a:xfrm>
            <a:off x="5273675" y="3637774"/>
            <a:ext cx="1588" cy="2770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8" name="Line 87"/>
          <p:cNvSpPr>
            <a:spLocks noChangeShapeType="1"/>
          </p:cNvSpPr>
          <p:nvPr/>
        </p:nvSpPr>
        <p:spPr bwMode="auto">
          <a:xfrm flipH="1">
            <a:off x="5054600" y="6406374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89" name="Line 88"/>
          <p:cNvSpPr>
            <a:spLocks noChangeShapeType="1"/>
          </p:cNvSpPr>
          <p:nvPr/>
        </p:nvSpPr>
        <p:spPr bwMode="auto">
          <a:xfrm flipH="1">
            <a:off x="6500826" y="5669773"/>
            <a:ext cx="71424" cy="457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90" name="Line 89"/>
          <p:cNvSpPr>
            <a:spLocks noChangeShapeType="1"/>
          </p:cNvSpPr>
          <p:nvPr/>
        </p:nvSpPr>
        <p:spPr bwMode="auto">
          <a:xfrm flipH="1">
            <a:off x="6369050" y="3609199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91" name="Line 90"/>
          <p:cNvSpPr>
            <a:spLocks noChangeShapeType="1"/>
          </p:cNvSpPr>
          <p:nvPr/>
        </p:nvSpPr>
        <p:spPr bwMode="auto">
          <a:xfrm flipH="1">
            <a:off x="7470775" y="3679049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92" name="Line 91"/>
          <p:cNvSpPr>
            <a:spLocks noChangeShapeType="1"/>
          </p:cNvSpPr>
          <p:nvPr/>
        </p:nvSpPr>
        <p:spPr bwMode="auto">
          <a:xfrm flipH="1">
            <a:off x="7470775" y="3537762"/>
            <a:ext cx="288925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93" name="Line 92"/>
          <p:cNvSpPr>
            <a:spLocks noChangeShapeType="1"/>
          </p:cNvSpPr>
          <p:nvPr/>
        </p:nvSpPr>
        <p:spPr bwMode="auto">
          <a:xfrm flipH="1">
            <a:off x="8639175" y="3609199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sp>
        <p:nvSpPr>
          <p:cNvPr id="94" name="Line 93"/>
          <p:cNvSpPr>
            <a:spLocks noChangeShapeType="1"/>
          </p:cNvSpPr>
          <p:nvPr/>
        </p:nvSpPr>
        <p:spPr bwMode="auto">
          <a:xfrm flipV="1">
            <a:off x="3438525" y="5912662"/>
            <a:ext cx="1588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GB" sz="1000"/>
          </a:p>
        </p:txBody>
      </p:sp>
      <p:cxnSp>
        <p:nvCxnSpPr>
          <p:cNvPr id="95" name="Connecteur droit 94"/>
          <p:cNvCxnSpPr>
            <a:stCxn id="40" idx="0"/>
            <a:endCxn id="45" idx="0"/>
          </p:cNvCxnSpPr>
          <p:nvPr/>
        </p:nvCxnSpPr>
        <p:spPr bwMode="auto">
          <a:xfrm rot="16200000" flipH="1">
            <a:off x="4670425" y="-516713"/>
            <a:ext cx="1588" cy="7258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Line 52"/>
          <p:cNvSpPr>
            <a:spLocks noChangeShapeType="1"/>
          </p:cNvSpPr>
          <p:nvPr/>
        </p:nvSpPr>
        <p:spPr bwMode="auto">
          <a:xfrm>
            <a:off x="314954" y="5010312"/>
            <a:ext cx="2809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sz="1000"/>
          </a:p>
        </p:txBody>
      </p:sp>
      <p:sp>
        <p:nvSpPr>
          <p:cNvPr id="97" name="Rectangle 32"/>
          <p:cNvSpPr>
            <a:spLocks noChangeArrowheads="1"/>
          </p:cNvSpPr>
          <p:nvPr/>
        </p:nvSpPr>
        <p:spPr bwMode="auto">
          <a:xfrm>
            <a:off x="285720" y="1467646"/>
            <a:ext cx="823913" cy="460375"/>
          </a:xfrm>
          <a:prstGeom prst="rect">
            <a:avLst/>
          </a:prstGeom>
          <a:solidFill>
            <a:srgbClr val="FFFF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000" dirty="0"/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285720" y="967580"/>
            <a:ext cx="823913" cy="460375"/>
          </a:xfrm>
          <a:prstGeom prst="rect">
            <a:avLst/>
          </a:prstGeom>
          <a:solidFill>
            <a:srgbClr val="92D05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000" dirty="0"/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285720" y="2467778"/>
            <a:ext cx="823913" cy="460375"/>
          </a:xfrm>
          <a:prstGeom prst="rect">
            <a:avLst/>
          </a:prstGeom>
          <a:solidFill>
            <a:srgbClr val="FF0000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000" dirty="0"/>
          </a:p>
        </p:txBody>
      </p:sp>
      <p:sp>
        <p:nvSpPr>
          <p:cNvPr id="100" name="Rectangle 32"/>
          <p:cNvSpPr>
            <a:spLocks noChangeArrowheads="1"/>
          </p:cNvSpPr>
          <p:nvPr/>
        </p:nvSpPr>
        <p:spPr bwMode="auto">
          <a:xfrm>
            <a:off x="285720" y="1967712"/>
            <a:ext cx="823913" cy="4603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0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1285852" y="996814"/>
            <a:ext cx="1143008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Organisational Effectiveness</a:t>
            </a:r>
            <a:endParaRPr lang="en-GB" sz="1100" dirty="0"/>
          </a:p>
        </p:txBody>
      </p:sp>
      <p:sp>
        <p:nvSpPr>
          <p:cNvPr id="102" name="ZoneTexte 101"/>
          <p:cNvSpPr txBox="1"/>
          <p:nvPr/>
        </p:nvSpPr>
        <p:spPr>
          <a:xfrm>
            <a:off x="1301018" y="1467646"/>
            <a:ext cx="114300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Motivation</a:t>
            </a:r>
            <a:endParaRPr lang="en-GB" sz="1100" dirty="0"/>
          </a:p>
        </p:txBody>
      </p:sp>
      <p:sp>
        <p:nvSpPr>
          <p:cNvPr id="103" name="ZoneTexte 102"/>
          <p:cNvSpPr txBox="1"/>
          <p:nvPr/>
        </p:nvSpPr>
        <p:spPr>
          <a:xfrm>
            <a:off x="1301018" y="1967712"/>
            <a:ext cx="114300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Competencies</a:t>
            </a:r>
            <a:endParaRPr lang="en-GB" sz="1100" dirty="0"/>
          </a:p>
        </p:txBody>
      </p:sp>
      <p:sp>
        <p:nvSpPr>
          <p:cNvPr id="104" name="ZoneTexte 103"/>
          <p:cNvSpPr txBox="1"/>
          <p:nvPr/>
        </p:nvSpPr>
        <p:spPr>
          <a:xfrm>
            <a:off x="1285852" y="2467778"/>
            <a:ext cx="114300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Alignment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1273140"/>
            <a:ext cx="7340600" cy="289246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984807"/>
                </a:solidFill>
                <a:latin typeface="Arial Black"/>
                <a:cs typeface="Arial Black"/>
              </a:rPr>
              <a:t>ORGANISATIONAL STRUCTURE &amp; RECRUITMENT</a:t>
            </a:r>
            <a:endParaRPr lang="en-US" b="1" dirty="0">
              <a:solidFill>
                <a:srgbClr val="984807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1129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493824" y="382588"/>
            <a:ext cx="7091375" cy="877887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Arial Black"/>
                <a:cs typeface="Arial Black"/>
              </a:rPr>
              <a:t>Organisational Structure &amp; Recruitment</a:t>
            </a:r>
            <a:endParaRPr lang="en-GB" sz="3200" b="1" dirty="0">
              <a:latin typeface="Arial Black"/>
              <a:cs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2388" y="1539876"/>
            <a:ext cx="7481887" cy="466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Organisational Structure &amp; Recruitment</a:t>
            </a:r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1322363" y="2320233"/>
            <a:ext cx="772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entury Gothic"/>
                <a:cs typeface="Century Gothic"/>
              </a:rPr>
              <a:t>OBEJCTIVE: </a:t>
            </a:r>
            <a:r>
              <a:rPr lang="en-GB" sz="2400" dirty="0" smtClean="0">
                <a:latin typeface="Century Gothic"/>
                <a:cs typeface="Century Gothic"/>
              </a:rPr>
              <a:t>To ensure organisational effectiveness</a:t>
            </a:r>
            <a:endParaRPr lang="en-GB" sz="2400" dirty="0"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43767" y="3090718"/>
            <a:ext cx="64667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Recruitment of top managers</a:t>
            </a:r>
          </a:p>
          <a:p>
            <a:endParaRPr lang="en-GB" sz="2800" dirty="0" smtClean="0">
              <a:latin typeface="Century Gothic"/>
              <a:cs typeface="Century Gothic"/>
            </a:endParaRPr>
          </a:p>
          <a:p>
            <a:r>
              <a:rPr lang="en-GB" sz="2800" dirty="0" smtClean="0">
                <a:latin typeface="Century Gothic"/>
                <a:cs typeface="Century Gothic"/>
              </a:rPr>
              <a:t>Techniques used: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Personality Profile Testing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Panel Interviewing</a:t>
            </a:r>
          </a:p>
          <a:p>
            <a:pPr marL="342900" indent="-342900">
              <a:buAutoNum type="arabicPeriod"/>
            </a:pPr>
            <a:r>
              <a:rPr lang="en-GB" sz="2800" dirty="0" smtClean="0">
                <a:latin typeface="Century Gothic"/>
                <a:cs typeface="Century Gothic"/>
              </a:rPr>
              <a:t>Written </a:t>
            </a:r>
            <a:r>
              <a:rPr lang="en-GB" sz="2800" dirty="0" smtClean="0">
                <a:latin typeface="Century Gothic"/>
                <a:cs typeface="Century Gothic"/>
              </a:rPr>
              <a:t>Assignment</a:t>
            </a:r>
            <a:endParaRPr lang="en-GB" sz="28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30298" y="566738"/>
            <a:ext cx="7556501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 Black"/>
                <a:cs typeface="Arial Black"/>
              </a:rPr>
              <a:t>Organisational Structure &amp; Recruitment</a:t>
            </a:r>
            <a:endParaRPr lang="en-GB" b="1" dirty="0">
              <a:latin typeface="Arial Black"/>
              <a:cs typeface="Arial Black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26041"/>
              </p:ext>
            </p:extLst>
          </p:nvPr>
        </p:nvGraphicFramePr>
        <p:xfrm>
          <a:off x="1130299" y="2748973"/>
          <a:ext cx="7556501" cy="293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59"/>
                <a:gridCol w="2616667"/>
                <a:gridCol w="2295649"/>
                <a:gridCol w="1889126"/>
              </a:tblGrid>
              <a:tr h="42458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Date of joining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732837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entury Gothic"/>
                          <a:cs typeface="Century Gothic"/>
                        </a:rPr>
                        <a:t>1.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latin typeface="Century Gothic"/>
                          <a:cs typeface="Century Gothic"/>
                        </a:rPr>
                        <a:t>N’GUESSAN Arthur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Head of Member Services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21/02/12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104691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entury Gothic"/>
                          <a:cs typeface="Century Gothic"/>
                        </a:rPr>
                        <a:t>2. 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latin typeface="Century Gothic"/>
                          <a:cs typeface="Century Gothic"/>
                        </a:rPr>
                        <a:t>NYABUGA</a:t>
                      </a:r>
                      <a:r>
                        <a:rPr lang="en-GB" b="1" baseline="0" dirty="0" smtClean="0">
                          <a:latin typeface="Century Gothic"/>
                          <a:cs typeface="Century Gothic"/>
                        </a:rPr>
                        <a:t> George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Head of Communications &amp; PR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23/04/12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732837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entury Gothic"/>
                          <a:cs typeface="Century Gothic"/>
                        </a:rPr>
                        <a:t>3.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latin typeface="Century Gothic"/>
                          <a:cs typeface="Century Gothic"/>
                        </a:rPr>
                        <a:t>SOSSOU </a:t>
                      </a:r>
                      <a:r>
                        <a:rPr lang="en-GB" b="1" dirty="0" err="1" smtClean="0">
                          <a:latin typeface="Century Gothic"/>
                          <a:cs typeface="Century Gothic"/>
                        </a:rPr>
                        <a:t>Neriah</a:t>
                      </a:r>
                      <a:endParaRPr lang="en-GB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Head of IT &amp; Engineering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/>
                          <a:cs typeface="Century Gothic"/>
                        </a:rPr>
                        <a:t>23/04/12</a:t>
                      </a:r>
                      <a:endParaRPr lang="en-GB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130299" y="1924155"/>
            <a:ext cx="731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Recruitment of Heads of Department:</a:t>
            </a:r>
            <a:endParaRPr lang="en-GB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493825" y="382588"/>
            <a:ext cx="2374900" cy="1050925"/>
          </a:xfrm>
          <a:custGeom>
            <a:avLst/>
            <a:gdLst>
              <a:gd name="G0" fmla="*/ 6600 1 2"/>
              <a:gd name="G1" fmla="*/ 2921 1 2"/>
              <a:gd name="G2" fmla="+- 2921 0 0"/>
              <a:gd name="G3" fmla="+- 66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600" y="0"/>
                </a:lnTo>
                <a:lnTo>
                  <a:pt x="6600" y="2921"/>
                </a:lnTo>
                <a:lnTo>
                  <a:pt x="0" y="2921"/>
                </a:lnTo>
                <a:close/>
              </a:path>
            </a:pathLst>
          </a:cu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 scaled="1"/>
          </a:gradFill>
          <a:ln w="9360">
            <a:solidFill>
              <a:srgbClr val="4A7EBB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solidFill>
                  <a:srgbClr val="FFFFFF"/>
                </a:solidFill>
                <a:latin typeface="Calibri" charset="0"/>
              </a:rPr>
              <a:t>MOTIVATION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smtClean="0"/>
              <a:t>04/05/12</a:t>
            </a:r>
            <a:endParaRPr lang="en-GB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468424" y="388938"/>
            <a:ext cx="7192975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/>
                <a:cs typeface="Arial Black"/>
              </a:rPr>
              <a:t>Organisational Structure &amp; Recruitment</a:t>
            </a:r>
            <a:endParaRPr lang="en-GB" dirty="0">
              <a:latin typeface="Arial Black"/>
              <a:cs typeface="Arial Black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51340"/>
              </p:ext>
            </p:extLst>
          </p:nvPr>
        </p:nvGraphicFramePr>
        <p:xfrm>
          <a:off x="1493825" y="2514599"/>
          <a:ext cx="6959600" cy="2978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29"/>
                <a:gridCol w="3487646"/>
                <a:gridCol w="2852725"/>
              </a:tblGrid>
              <a:tr h="496454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Name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Title</a:t>
                      </a:r>
                      <a:endParaRPr lang="en-GB" sz="2000" dirty="0"/>
                    </a:p>
                  </a:txBody>
                  <a:tcPr/>
                </a:tc>
              </a:tr>
              <a:tr h="49645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1.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/>
                        <a:t>LARCHÉ </a:t>
                      </a:r>
                      <a:r>
                        <a:rPr lang="en-GB" sz="2000" b="1" dirty="0" err="1" smtClean="0"/>
                        <a:t>Salveena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HR &amp; Admin Assistant</a:t>
                      </a:r>
                      <a:endParaRPr lang="en-GB" sz="2000" dirty="0"/>
                    </a:p>
                  </a:txBody>
                  <a:tcPr/>
                </a:tc>
              </a:tr>
              <a:tr h="49645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2. 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/>
                        <a:t>TAZIFOR </a:t>
                      </a:r>
                      <a:r>
                        <a:rPr lang="en-GB" sz="2000" b="1" dirty="0" err="1" smtClean="0"/>
                        <a:t>Amin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Software Engineer</a:t>
                      </a:r>
                      <a:endParaRPr lang="en-GB" sz="2000" dirty="0"/>
                    </a:p>
                  </a:txBody>
                  <a:tcPr/>
                </a:tc>
              </a:tr>
              <a:tr h="49645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3.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/>
                        <a:t>KEERODHUR </a:t>
                      </a:r>
                      <a:r>
                        <a:rPr lang="en-GB" sz="2000" b="1" dirty="0" err="1" smtClean="0"/>
                        <a:t>Avinash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Web Master</a:t>
                      </a:r>
                      <a:endParaRPr lang="en-GB" sz="2000" dirty="0"/>
                    </a:p>
                  </a:txBody>
                  <a:tcPr/>
                </a:tc>
              </a:tr>
              <a:tr h="49645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4.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/>
                        <a:t>PERRIER Emma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Receptionist/ Clerk</a:t>
                      </a:r>
                    </a:p>
                  </a:txBody>
                  <a:tcPr/>
                </a:tc>
              </a:tr>
              <a:tr h="49645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5. 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/>
                        <a:t>SHAW Daniel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System Administrator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22272" y="1745140"/>
            <a:ext cx="5238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Other Recruitments</a:t>
            </a:r>
            <a:endParaRPr lang="en-GB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464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1099</Words>
  <Application>Microsoft Macintosh PowerPoint</Application>
  <PresentationFormat>On-screen Show (4:3)</PresentationFormat>
  <Paragraphs>348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AFRINIC  HUMAN RESOURCES PRESENTATION</vt:lpstr>
      <vt:lpstr>PowerPoint Presentation</vt:lpstr>
      <vt:lpstr>PowerPoint Presentation</vt:lpstr>
      <vt:lpstr>Human Resources Activities - Interrelationships</vt:lpstr>
      <vt:lpstr>ORGANISATIONAL STRUCTURE &amp; RECRUITMENT</vt:lpstr>
      <vt:lpstr>Organisational Structure &amp; Recruitment</vt:lpstr>
      <vt:lpstr>Organisational Structure &amp; Recruitment</vt:lpstr>
      <vt:lpstr>Organisational Structure &amp; Recruitment</vt:lpstr>
      <vt:lpstr>Organisational Structure &amp; Recruitment</vt:lpstr>
      <vt:lpstr>Organisational Structure &amp; Recruitment</vt:lpstr>
      <vt:lpstr>ISO 9001:2008 CERTIFICATION</vt:lpstr>
      <vt:lpstr>ISO 9001:2008 Certification</vt:lpstr>
      <vt:lpstr>PowerPoint Presentation</vt:lpstr>
      <vt:lpstr>PowerPoint Presentation</vt:lpstr>
      <vt:lpstr>PERFORMANCE MANAGEMENT SYSTEM</vt:lpstr>
      <vt:lpstr>Performance Management System</vt:lpstr>
      <vt:lpstr>Overview of Performance Management</vt:lpstr>
      <vt:lpstr>PowerPoint Presentation</vt:lpstr>
      <vt:lpstr>TRAINING NEEDS ANALYSIS</vt:lpstr>
      <vt:lpstr>TRAINING NEEDS ANALYSIS</vt:lpstr>
      <vt:lpstr>TRAINING NEEDS ANALYSIS</vt:lpstr>
      <vt:lpstr>PowerPoint Presentation</vt:lpstr>
      <vt:lpstr>PowerPoint Presentation</vt:lpstr>
      <vt:lpstr>HUMAN RESOURCES MANAGEMENT SYSTEM</vt:lpstr>
      <vt:lpstr>HUMAN RESOURCES MANAGEMENT SYSTEM</vt:lpstr>
      <vt:lpstr>PowerPoint Presentation</vt:lpstr>
      <vt:lpstr>COMMUNICATION PROCESS</vt:lpstr>
      <vt:lpstr>COMMUNICATION</vt:lpstr>
      <vt:lpstr>PowerPoint Presentation</vt:lpstr>
      <vt:lpstr>TRAVEL</vt:lpstr>
      <vt:lpstr>PowerPoint Presentation</vt:lpstr>
      <vt:lpstr>STAFF WELFARE</vt:lpstr>
      <vt:lpstr>PowerPoint Presentation</vt:lpstr>
      <vt:lpstr>OTHER PROJECT</vt:lpstr>
      <vt:lpstr>PowerPoint Presentation</vt:lpstr>
      <vt:lpstr>Thank you for your kind attention.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vd d</dc:creator>
  <cp:lastModifiedBy>Adiel Akplogan</cp:lastModifiedBy>
  <cp:revision>171</cp:revision>
  <dcterms:created xsi:type="dcterms:W3CDTF">2012-04-10T07:37:49Z</dcterms:created>
  <dcterms:modified xsi:type="dcterms:W3CDTF">2012-05-12T15:02:51Z</dcterms:modified>
</cp:coreProperties>
</file>