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notesMasterIdLst>
    <p:notesMasterId r:id="rId16"/>
  </p:notesMasterIdLst>
  <p:sldIdLst>
    <p:sldId id="482" r:id="rId2"/>
    <p:sldId id="436" r:id="rId3"/>
    <p:sldId id="503" r:id="rId4"/>
    <p:sldId id="491" r:id="rId5"/>
    <p:sldId id="492" r:id="rId6"/>
    <p:sldId id="501" r:id="rId7"/>
    <p:sldId id="500" r:id="rId8"/>
    <p:sldId id="505" r:id="rId9"/>
    <p:sldId id="497" r:id="rId10"/>
    <p:sldId id="499" r:id="rId11"/>
    <p:sldId id="423" r:id="rId12"/>
    <p:sldId id="494" r:id="rId13"/>
    <p:sldId id="504" r:id="rId14"/>
    <p:sldId id="42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D2E8"/>
    <a:srgbClr val="5D8BA4"/>
    <a:srgbClr val="5F5F5F"/>
    <a:srgbClr val="777777"/>
    <a:srgbClr val="B2B2B2"/>
    <a:srgbClr val="0098C3"/>
    <a:srgbClr val="17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3" autoAdjust="0"/>
    <p:restoredTop sz="86299" autoAdjust="0"/>
  </p:normalViewPr>
  <p:slideViewPr>
    <p:cSldViewPr>
      <p:cViewPr varScale="1">
        <p:scale>
          <a:sx n="68" d="100"/>
          <a:sy n="68" d="100"/>
        </p:scale>
        <p:origin x="-10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sonb\Desktop\registration\historical\main_RSD_stats_2012_upda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sonb\Desktop\registration\historical\main_RSD_stats_2012_updated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sonb\Desktop\registration\historical\main_RSD_stats_2012_upda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sonb\Desktop\registration\historical\main_RSD_stats_2012_updated.xlsx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jasonb\Desktop\registration\historical\main_RSD_stats_2012_updat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ocuments%20and%20Settings\jasonb\Desktop\registration\historical\main_RSD_stats_2012_updated.xlsx" TargetMode="External"/><Relationship Id="rId3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54764823754"/>
          <c:y val="0.0766076435567505"/>
          <c:w val="0.78684527559056"/>
          <c:h val="0.755844881889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IPv4 Allocations (/24s)</c:v>
                </c:pt>
              </c:strCache>
            </c:strRef>
          </c:tx>
          <c:spPr>
            <a:solidFill>
              <a:srgbClr val="0090C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Sheet4!$B$3:$P$3</c:f>
              <c:numCache>
                <c:formatCode>#,##0</c:formatCode>
                <c:ptCount val="15"/>
                <c:pt idx="0">
                  <c:v>22115.0</c:v>
                </c:pt>
                <c:pt idx="1">
                  <c:v>20580.0</c:v>
                </c:pt>
                <c:pt idx="2">
                  <c:v>2813.0</c:v>
                </c:pt>
                <c:pt idx="3">
                  <c:v>4956.0</c:v>
                </c:pt>
                <c:pt idx="4">
                  <c:v>7817.0</c:v>
                </c:pt>
                <c:pt idx="5">
                  <c:v>1106.0</c:v>
                </c:pt>
                <c:pt idx="6">
                  <c:v>725.0</c:v>
                </c:pt>
                <c:pt idx="7">
                  <c:v>1198.0</c:v>
                </c:pt>
                <c:pt idx="8">
                  <c:v>10152.0</c:v>
                </c:pt>
                <c:pt idx="9">
                  <c:v>3570.0</c:v>
                </c:pt>
                <c:pt idx="10">
                  <c:v>1320.0</c:v>
                </c:pt>
                <c:pt idx="11">
                  <c:v>5624.0</c:v>
                </c:pt>
                <c:pt idx="12">
                  <c:v>1448.0</c:v>
                </c:pt>
                <c:pt idx="13">
                  <c:v>2756.0</c:v>
                </c:pt>
                <c:pt idx="14">
                  <c:v>4696.0</c:v>
                </c:pt>
              </c:numCache>
            </c:numRef>
          </c:val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IPv4 Assignments (/24s)</c:v>
                </c:pt>
              </c:strCache>
            </c:strRef>
          </c:tx>
          <c:spPr>
            <a:solidFill>
              <a:srgbClr val="A5C3D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Sheet4!$B$4:$P$4</c:f>
              <c:numCache>
                <c:formatCode>#,##0</c:formatCode>
                <c:ptCount val="15"/>
                <c:pt idx="0">
                  <c:v>182.0</c:v>
                </c:pt>
                <c:pt idx="1">
                  <c:v>344.0</c:v>
                </c:pt>
                <c:pt idx="2">
                  <c:v>257.0</c:v>
                </c:pt>
                <c:pt idx="3">
                  <c:v>416.0</c:v>
                </c:pt>
                <c:pt idx="4">
                  <c:v>1632.0</c:v>
                </c:pt>
                <c:pt idx="5">
                  <c:v>237.0</c:v>
                </c:pt>
                <c:pt idx="6">
                  <c:v>159.0</c:v>
                </c:pt>
                <c:pt idx="7">
                  <c:v>294.0</c:v>
                </c:pt>
                <c:pt idx="8">
                  <c:v>1405.0</c:v>
                </c:pt>
                <c:pt idx="9">
                  <c:v>319.0</c:v>
                </c:pt>
                <c:pt idx="10">
                  <c:v>406.0</c:v>
                </c:pt>
                <c:pt idx="11">
                  <c:v>152.0</c:v>
                </c:pt>
                <c:pt idx="12">
                  <c:v>153.0</c:v>
                </c:pt>
                <c:pt idx="13">
                  <c:v>303.0</c:v>
                </c:pt>
                <c:pt idx="14">
                  <c:v>974.0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03917592"/>
        <c:axId val="2104010216"/>
      </c:barChart>
      <c:catAx>
        <c:axId val="21039175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noFill/>
          <a:ln w="3175">
            <a:noFill/>
            <a:prstDash val="solid"/>
          </a:ln>
        </c:spPr>
        <c:crossAx val="2104010216"/>
        <c:crosses val="autoZero"/>
        <c:auto val="0"/>
        <c:lblAlgn val="ctr"/>
        <c:lblOffset val="100"/>
        <c:tickMarkSkip val="1"/>
        <c:noMultiLvlLbl val="0"/>
      </c:catAx>
      <c:valAx>
        <c:axId val="2104010216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Delegations</a:t>
                </a:r>
              </a:p>
            </c:rich>
          </c:tx>
          <c:layout>
            <c:manualLayout>
              <c:xMode val="edge"/>
              <c:yMode val="edge"/>
              <c:x val="0.114443350831146"/>
              <c:y val="0.23747881840346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03917592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3175">
            <a:solidFill>
              <a:srgbClr val="000000"/>
            </a:solidFill>
            <a:prstDash val="solid"/>
          </a:ln>
        </c:spPr>
      </c:dTable>
      <c:spPr>
        <a:noFill/>
        <a:ln w="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87271462862"/>
          <c:y val="0.0245750494636506"/>
          <c:w val="0.83812728537138"/>
          <c:h val="0.755844881889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IPv4 Allocations (/24s)</c:v>
                </c:pt>
              </c:strCache>
            </c:strRef>
          </c:tx>
          <c:spPr>
            <a:solidFill>
              <a:srgbClr val="0090C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Sheet4!$B$3:$P$3</c:f>
              <c:numCache>
                <c:formatCode>#,##0</c:formatCode>
                <c:ptCount val="15"/>
                <c:pt idx="0">
                  <c:v>22115.0</c:v>
                </c:pt>
                <c:pt idx="1">
                  <c:v>20580.0</c:v>
                </c:pt>
                <c:pt idx="2">
                  <c:v>2813.0</c:v>
                </c:pt>
                <c:pt idx="3">
                  <c:v>4956.0</c:v>
                </c:pt>
                <c:pt idx="4">
                  <c:v>7817.0</c:v>
                </c:pt>
                <c:pt idx="5">
                  <c:v>1106.0</c:v>
                </c:pt>
                <c:pt idx="6">
                  <c:v>725.0</c:v>
                </c:pt>
                <c:pt idx="7">
                  <c:v>1198.0</c:v>
                </c:pt>
                <c:pt idx="8">
                  <c:v>10152.0</c:v>
                </c:pt>
                <c:pt idx="9">
                  <c:v>3570.0</c:v>
                </c:pt>
                <c:pt idx="10">
                  <c:v>1320.0</c:v>
                </c:pt>
                <c:pt idx="11">
                  <c:v>5624.0</c:v>
                </c:pt>
                <c:pt idx="12">
                  <c:v>1448.0</c:v>
                </c:pt>
                <c:pt idx="13">
                  <c:v>2756.0</c:v>
                </c:pt>
                <c:pt idx="14">
                  <c:v>4696.0</c:v>
                </c:pt>
              </c:numCache>
            </c:numRef>
          </c:val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IPv4 Assignments (/24s)</c:v>
                </c:pt>
              </c:strCache>
            </c:strRef>
          </c:tx>
          <c:spPr>
            <a:solidFill>
              <a:srgbClr val="A5C3D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Sheet4!$B$4:$P$4</c:f>
              <c:numCache>
                <c:formatCode>#,##0</c:formatCode>
                <c:ptCount val="15"/>
                <c:pt idx="0">
                  <c:v>182.0</c:v>
                </c:pt>
                <c:pt idx="1">
                  <c:v>344.0</c:v>
                </c:pt>
                <c:pt idx="2">
                  <c:v>257.0</c:v>
                </c:pt>
                <c:pt idx="3">
                  <c:v>416.0</c:v>
                </c:pt>
                <c:pt idx="4">
                  <c:v>1632.0</c:v>
                </c:pt>
                <c:pt idx="5">
                  <c:v>237.0</c:v>
                </c:pt>
                <c:pt idx="6">
                  <c:v>159.0</c:v>
                </c:pt>
                <c:pt idx="7">
                  <c:v>294.0</c:v>
                </c:pt>
                <c:pt idx="8">
                  <c:v>1405.0</c:v>
                </c:pt>
                <c:pt idx="9">
                  <c:v>319.0</c:v>
                </c:pt>
                <c:pt idx="10">
                  <c:v>406.0</c:v>
                </c:pt>
                <c:pt idx="11">
                  <c:v>152.0</c:v>
                </c:pt>
                <c:pt idx="12">
                  <c:v>153.0</c:v>
                </c:pt>
                <c:pt idx="13">
                  <c:v>303.0</c:v>
                </c:pt>
                <c:pt idx="14">
                  <c:v>974.0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04018520"/>
        <c:axId val="2103778136"/>
      </c:barChart>
      <c:catAx>
        <c:axId val="2104018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noFill/>
          <a:ln w="3175">
            <a:noFill/>
            <a:prstDash val="solid"/>
          </a:ln>
        </c:spPr>
        <c:crossAx val="2103778136"/>
        <c:crosses val="autoZero"/>
        <c:auto val="0"/>
        <c:lblAlgn val="ctr"/>
        <c:lblOffset val="100"/>
        <c:tickMarkSkip val="1"/>
        <c:noMultiLvlLbl val="0"/>
      </c:catAx>
      <c:valAx>
        <c:axId val="2103778136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Delegations</a:t>
                </a:r>
              </a:p>
            </c:rich>
          </c:tx>
          <c:layout>
            <c:manualLayout>
              <c:xMode val="edge"/>
              <c:yMode val="edge"/>
              <c:x val="0.0645857729322296"/>
              <c:y val="0.23102196971141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04018520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3175">
            <a:solidFill>
              <a:srgbClr val="000000"/>
            </a:solidFill>
            <a:prstDash val="solid"/>
          </a:ln>
        </c:spPr>
      </c:dTable>
      <c:spPr>
        <a:noFill/>
        <a:ln w="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20258908314"/>
          <c:y val="0.0245750494636506"/>
          <c:w val="0.847579741091685"/>
          <c:h val="0.755844881889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Sheet4!$A$6</c:f>
              <c:strCache>
                <c:ptCount val="1"/>
                <c:pt idx="0">
                  <c:v>Initial IPv6 Allocations</c:v>
                </c:pt>
              </c:strCache>
            </c:strRef>
          </c:tx>
          <c:spPr>
            <a:solidFill>
              <a:srgbClr val="0090C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Sheet4!$B$6:$P$6</c:f>
              <c:numCache>
                <c:formatCode>General</c:formatCode>
                <c:ptCount val="15"/>
                <c:pt idx="0">
                  <c:v>41.0</c:v>
                </c:pt>
                <c:pt idx="1">
                  <c:v>91.0</c:v>
                </c:pt>
                <c:pt idx="2">
                  <c:v>70.0</c:v>
                </c:pt>
                <c:pt idx="3">
                  <c:v>57.0</c:v>
                </c:pt>
                <c:pt idx="4">
                  <c:v>52.0</c:v>
                </c:pt>
                <c:pt idx="5">
                  <c:v>46.0</c:v>
                </c:pt>
                <c:pt idx="6">
                  <c:v>28.0</c:v>
                </c:pt>
                <c:pt idx="7">
                  <c:v>44.0</c:v>
                </c:pt>
                <c:pt idx="8">
                  <c:v>33.0</c:v>
                </c:pt>
                <c:pt idx="9">
                  <c:v>26.0</c:v>
                </c:pt>
                <c:pt idx="10">
                  <c:v>30.0</c:v>
                </c:pt>
                <c:pt idx="11">
                  <c:v>30.0</c:v>
                </c:pt>
                <c:pt idx="12">
                  <c:v>23.0</c:v>
                </c:pt>
                <c:pt idx="13">
                  <c:v>22.0</c:v>
                </c:pt>
                <c:pt idx="14">
                  <c:v>27.0</c:v>
                </c:pt>
              </c:numCache>
            </c:numRef>
          </c:val>
        </c:ser>
        <c:ser>
          <c:idx val="1"/>
          <c:order val="1"/>
          <c:tx>
            <c:strRef>
              <c:f>Sheet4!$A$7</c:f>
              <c:strCache>
                <c:ptCount val="1"/>
                <c:pt idx="0">
                  <c:v>IPv6 Assignments</c:v>
                </c:pt>
              </c:strCache>
            </c:strRef>
          </c:tx>
          <c:spPr>
            <a:solidFill>
              <a:srgbClr val="A5C3D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Sheet4!$B$7:$P$7</c:f>
              <c:numCache>
                <c:formatCode>#,##0</c:formatCode>
                <c:ptCount val="15"/>
                <c:pt idx="0">
                  <c:v>29.0</c:v>
                </c:pt>
                <c:pt idx="1">
                  <c:v>57.0</c:v>
                </c:pt>
                <c:pt idx="2">
                  <c:v>59.0</c:v>
                </c:pt>
                <c:pt idx="3">
                  <c:v>54.0</c:v>
                </c:pt>
                <c:pt idx="4">
                  <c:v>46.0</c:v>
                </c:pt>
                <c:pt idx="5">
                  <c:v>38.0</c:v>
                </c:pt>
                <c:pt idx="6">
                  <c:v>28.0</c:v>
                </c:pt>
                <c:pt idx="7">
                  <c:v>41.0</c:v>
                </c:pt>
                <c:pt idx="8">
                  <c:v>36.0</c:v>
                </c:pt>
                <c:pt idx="9">
                  <c:v>23.0</c:v>
                </c:pt>
                <c:pt idx="10">
                  <c:v>18.0</c:v>
                </c:pt>
                <c:pt idx="11">
                  <c:v>21.0</c:v>
                </c:pt>
                <c:pt idx="12">
                  <c:v>24.0</c:v>
                </c:pt>
                <c:pt idx="13">
                  <c:v>22.0</c:v>
                </c:pt>
                <c:pt idx="14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27384520"/>
        <c:axId val="2127387944"/>
      </c:barChart>
      <c:catAx>
        <c:axId val="2127384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noFill/>
          <a:ln w="3175">
            <a:noFill/>
            <a:prstDash val="solid"/>
          </a:ln>
        </c:spPr>
        <c:crossAx val="2127387944"/>
        <c:crosses val="autoZero"/>
        <c:auto val="0"/>
        <c:lblAlgn val="ctr"/>
        <c:lblOffset val="100"/>
        <c:tickMarkSkip val="1"/>
        <c:noMultiLvlLbl val="0"/>
      </c:catAx>
      <c:valAx>
        <c:axId val="2127387944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Completed</a:t>
                </a:r>
                <a:r>
                  <a:rPr lang="en-US" sz="1400" b="1" baseline="0"/>
                  <a:t> </a:t>
                </a:r>
                <a:br>
                  <a:rPr lang="en-US" sz="1400" b="1" baseline="0"/>
                </a:br>
                <a:r>
                  <a:rPr lang="en-US" sz="1400" b="1" baseline="0"/>
                  <a:t>IPv6 Delegations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0296976066551003"/>
              <c:y val="0.2438583932989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7384520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3175">
            <a:solidFill>
              <a:srgbClr val="000000"/>
            </a:solidFill>
            <a:prstDash val="solid"/>
          </a:ln>
        </c:spPr>
      </c:dTable>
      <c:spPr>
        <a:noFill/>
        <a:ln w="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54746281715"/>
          <c:y val="0.0245750494636506"/>
          <c:w val="0.849345253718285"/>
          <c:h val="0.755844881889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Sheet4!$A$6</c:f>
              <c:strCache>
                <c:ptCount val="1"/>
                <c:pt idx="0">
                  <c:v>Initial IPv6 Allocations</c:v>
                </c:pt>
              </c:strCache>
            </c:strRef>
          </c:tx>
          <c:spPr>
            <a:solidFill>
              <a:srgbClr val="0090C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Sheet4!$B$6:$P$6</c:f>
              <c:numCache>
                <c:formatCode>General</c:formatCode>
                <c:ptCount val="15"/>
                <c:pt idx="0">
                  <c:v>41.0</c:v>
                </c:pt>
                <c:pt idx="1">
                  <c:v>91.0</c:v>
                </c:pt>
                <c:pt idx="2">
                  <c:v>70.0</c:v>
                </c:pt>
                <c:pt idx="3">
                  <c:v>57.0</c:v>
                </c:pt>
                <c:pt idx="4">
                  <c:v>52.0</c:v>
                </c:pt>
                <c:pt idx="5">
                  <c:v>46.0</c:v>
                </c:pt>
                <c:pt idx="6">
                  <c:v>28.0</c:v>
                </c:pt>
                <c:pt idx="7">
                  <c:v>44.0</c:v>
                </c:pt>
                <c:pt idx="8">
                  <c:v>33.0</c:v>
                </c:pt>
                <c:pt idx="9">
                  <c:v>26.0</c:v>
                </c:pt>
                <c:pt idx="10">
                  <c:v>30.0</c:v>
                </c:pt>
                <c:pt idx="11">
                  <c:v>30.0</c:v>
                </c:pt>
                <c:pt idx="12">
                  <c:v>23.0</c:v>
                </c:pt>
                <c:pt idx="13">
                  <c:v>22.0</c:v>
                </c:pt>
                <c:pt idx="14">
                  <c:v>27.0</c:v>
                </c:pt>
              </c:numCache>
            </c:numRef>
          </c:val>
        </c:ser>
        <c:ser>
          <c:idx val="1"/>
          <c:order val="1"/>
          <c:tx>
            <c:strRef>
              <c:f>Sheet4!$A$7</c:f>
              <c:strCache>
                <c:ptCount val="1"/>
                <c:pt idx="0">
                  <c:v>IPv6 Assignments</c:v>
                </c:pt>
              </c:strCache>
            </c:strRef>
          </c:tx>
          <c:spPr>
            <a:solidFill>
              <a:srgbClr val="A5C3D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Sheet4!$B$7:$P$7</c:f>
              <c:numCache>
                <c:formatCode>#,##0</c:formatCode>
                <c:ptCount val="15"/>
                <c:pt idx="0">
                  <c:v>29.0</c:v>
                </c:pt>
                <c:pt idx="1">
                  <c:v>57.0</c:v>
                </c:pt>
                <c:pt idx="2">
                  <c:v>59.0</c:v>
                </c:pt>
                <c:pt idx="3">
                  <c:v>54.0</c:v>
                </c:pt>
                <c:pt idx="4">
                  <c:v>46.0</c:v>
                </c:pt>
                <c:pt idx="5">
                  <c:v>38.0</c:v>
                </c:pt>
                <c:pt idx="6">
                  <c:v>28.0</c:v>
                </c:pt>
                <c:pt idx="7">
                  <c:v>41.0</c:v>
                </c:pt>
                <c:pt idx="8">
                  <c:v>36.0</c:v>
                </c:pt>
                <c:pt idx="9">
                  <c:v>23.0</c:v>
                </c:pt>
                <c:pt idx="10">
                  <c:v>18.0</c:v>
                </c:pt>
                <c:pt idx="11">
                  <c:v>21.0</c:v>
                </c:pt>
                <c:pt idx="12">
                  <c:v>24.0</c:v>
                </c:pt>
                <c:pt idx="13">
                  <c:v>22.0</c:v>
                </c:pt>
                <c:pt idx="14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27423560"/>
        <c:axId val="2116975624"/>
      </c:barChart>
      <c:catAx>
        <c:axId val="21274235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noFill/>
          <a:ln w="3175">
            <a:noFill/>
            <a:prstDash val="solid"/>
          </a:ln>
        </c:spPr>
        <c:crossAx val="2116975624"/>
        <c:crosses val="autoZero"/>
        <c:auto val="0"/>
        <c:lblAlgn val="ctr"/>
        <c:lblOffset val="100"/>
        <c:tickMarkSkip val="1"/>
        <c:noMultiLvlLbl val="0"/>
      </c:catAx>
      <c:valAx>
        <c:axId val="2116975624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Completed</a:t>
                </a:r>
                <a:r>
                  <a:rPr lang="en-US" sz="1400" b="1" baseline="0"/>
                  <a:t> </a:t>
                </a:r>
                <a:br>
                  <a:rPr lang="en-US" sz="1400" b="1" baseline="0"/>
                </a:br>
                <a:r>
                  <a:rPr lang="en-US" sz="1400" b="1" baseline="0"/>
                  <a:t>IPv6 Delegations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0.0297211286089239"/>
              <c:y val="0.2438280214973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7423560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3175">
            <a:solidFill>
              <a:srgbClr val="000000"/>
            </a:solidFill>
            <a:prstDash val="solid"/>
          </a:ln>
        </c:spPr>
      </c:dTable>
      <c:spPr>
        <a:noFill/>
        <a:ln w="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192450369591"/>
          <c:y val="0.0559675966430125"/>
          <c:w val="0.834166105019753"/>
          <c:h val="0.755844881889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Sheet4!$A$8</c:f>
              <c:strCache>
                <c:ptCount val="1"/>
                <c:pt idx="0">
                  <c:v>8.2 Transfers Completed</c:v>
                </c:pt>
              </c:strCache>
            </c:strRef>
          </c:tx>
          <c:spPr>
            <a:solidFill>
              <a:srgbClr val="0090C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Sheet4!$B$8:$P$8</c:f>
              <c:numCache>
                <c:formatCode>#,##0</c:formatCode>
                <c:ptCount val="15"/>
                <c:pt idx="0">
                  <c:v>23.0</c:v>
                </c:pt>
                <c:pt idx="1">
                  <c:v>22.0</c:v>
                </c:pt>
                <c:pt idx="2">
                  <c:v>25.0</c:v>
                </c:pt>
                <c:pt idx="3">
                  <c:v>19.0</c:v>
                </c:pt>
                <c:pt idx="4">
                  <c:v>16.0</c:v>
                </c:pt>
                <c:pt idx="5">
                  <c:v>18.0</c:v>
                </c:pt>
                <c:pt idx="6">
                  <c:v>10.0</c:v>
                </c:pt>
                <c:pt idx="7">
                  <c:v>28.0</c:v>
                </c:pt>
                <c:pt idx="8">
                  <c:v>7.0</c:v>
                </c:pt>
                <c:pt idx="9">
                  <c:v>14.0</c:v>
                </c:pt>
                <c:pt idx="10">
                  <c:v>13.0</c:v>
                </c:pt>
                <c:pt idx="11">
                  <c:v>14.0</c:v>
                </c:pt>
                <c:pt idx="12">
                  <c:v>16.0</c:v>
                </c:pt>
                <c:pt idx="13">
                  <c:v>23.0</c:v>
                </c:pt>
                <c:pt idx="14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Sheet4!$A$9</c:f>
              <c:strCache>
                <c:ptCount val="1"/>
                <c:pt idx="0">
                  <c:v>8.3 Transfers Completed</c:v>
                </c:pt>
              </c:strCache>
            </c:strRef>
          </c:tx>
          <c:spPr>
            <a:solidFill>
              <a:srgbClr val="A5C3D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Sheet4!$B$9:$P$9</c:f>
              <c:numCache>
                <c:formatCode>#,##0</c:formatCode>
                <c:ptCount val="15"/>
                <c:pt idx="0">
                  <c:v>1.0</c:v>
                </c:pt>
                <c:pt idx="1">
                  <c:v>3.0</c:v>
                </c:pt>
                <c:pt idx="2">
                  <c:v>0.0</c:v>
                </c:pt>
                <c:pt idx="3">
                  <c:v>0.0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  <c:pt idx="7">
                  <c:v>3.0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3.0</c:v>
                </c:pt>
                <c:pt idx="12">
                  <c:v>0.0</c:v>
                </c:pt>
                <c:pt idx="13">
                  <c:v>7.0</c:v>
                </c:pt>
                <c:pt idx="1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28707224"/>
        <c:axId val="2128710648"/>
      </c:barChart>
      <c:catAx>
        <c:axId val="21287072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noFill/>
          <a:ln w="3175">
            <a:noFill/>
            <a:prstDash val="solid"/>
          </a:ln>
        </c:spPr>
        <c:crossAx val="2128710648"/>
        <c:crosses val="autoZero"/>
        <c:auto val="0"/>
        <c:lblAlgn val="ctr"/>
        <c:lblOffset val="100"/>
        <c:tickMarkSkip val="1"/>
        <c:noMultiLvlLbl val="0"/>
      </c:catAx>
      <c:valAx>
        <c:axId val="21287106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>
                    <a:latin typeface="+mn-lt"/>
                  </a:defRPr>
                </a:pPr>
                <a:r>
                  <a:rPr lang="en-US" sz="1400">
                    <a:latin typeface="+mn-lt"/>
                  </a:rPr>
                  <a:t>Completed Transfers</a:t>
                </a:r>
              </a:p>
            </c:rich>
          </c:tx>
          <c:layout>
            <c:manualLayout>
              <c:xMode val="edge"/>
              <c:yMode val="edge"/>
              <c:x val="0.0693098592321054"/>
              <c:y val="0.25626234303486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2128707224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>
                <a:latin typeface="+mn-lt"/>
              </a:defRPr>
            </a:pPr>
            <a:endParaRPr lang="en-US"/>
          </a:p>
        </c:txPr>
      </c:dTable>
      <c:spPr>
        <a:noFill/>
        <a:ln w="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yriad Pro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192450369591"/>
          <c:y val="0.0559675966430125"/>
          <c:w val="0.834166105019753"/>
          <c:h val="0.755844881889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Sheet4!$A$8</c:f>
              <c:strCache>
                <c:ptCount val="1"/>
                <c:pt idx="0">
                  <c:v>8.2 Transfers Completed</c:v>
                </c:pt>
              </c:strCache>
            </c:strRef>
          </c:tx>
          <c:spPr>
            <a:solidFill>
              <a:srgbClr val="0090C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Sheet4!$B$8:$P$8</c:f>
              <c:numCache>
                <c:formatCode>#,##0</c:formatCode>
                <c:ptCount val="15"/>
                <c:pt idx="0">
                  <c:v>23.0</c:v>
                </c:pt>
                <c:pt idx="1">
                  <c:v>22.0</c:v>
                </c:pt>
                <c:pt idx="2">
                  <c:v>25.0</c:v>
                </c:pt>
                <c:pt idx="3">
                  <c:v>19.0</c:v>
                </c:pt>
                <c:pt idx="4">
                  <c:v>16.0</c:v>
                </c:pt>
                <c:pt idx="5">
                  <c:v>18.0</c:v>
                </c:pt>
                <c:pt idx="6">
                  <c:v>10.0</c:v>
                </c:pt>
                <c:pt idx="7">
                  <c:v>28.0</c:v>
                </c:pt>
                <c:pt idx="8">
                  <c:v>7.0</c:v>
                </c:pt>
                <c:pt idx="9">
                  <c:v>14.0</c:v>
                </c:pt>
                <c:pt idx="10">
                  <c:v>13.0</c:v>
                </c:pt>
                <c:pt idx="11">
                  <c:v>14.0</c:v>
                </c:pt>
                <c:pt idx="12">
                  <c:v>16.0</c:v>
                </c:pt>
                <c:pt idx="13">
                  <c:v>23.0</c:v>
                </c:pt>
                <c:pt idx="14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Sheet4!$A$9</c:f>
              <c:strCache>
                <c:ptCount val="1"/>
                <c:pt idx="0">
                  <c:v>8.3 Transfers Completed</c:v>
                </c:pt>
              </c:strCache>
            </c:strRef>
          </c:tx>
          <c:spPr>
            <a:solidFill>
              <a:srgbClr val="A5C3D2"/>
            </a:solidFill>
            <a:ln w="12700">
              <a:noFill/>
              <a:prstDash val="solid"/>
            </a:ln>
            <a:effectLst/>
          </c:spPr>
          <c:invertIfNegative val="0"/>
          <c:cat>
            <c:numRef>
              <c:f>Sheet4!$B$2:$P$2</c:f>
              <c:numCache>
                <c:formatCode>mmm\-yy</c:formatCode>
                <c:ptCount val="15"/>
                <c:pt idx="0">
                  <c:v>40547.0</c:v>
                </c:pt>
                <c:pt idx="1">
                  <c:v>40578.0</c:v>
                </c:pt>
                <c:pt idx="2">
                  <c:v>40606.0</c:v>
                </c:pt>
                <c:pt idx="3">
                  <c:v>40637.0</c:v>
                </c:pt>
                <c:pt idx="4">
                  <c:v>40667.0</c:v>
                </c:pt>
                <c:pt idx="5">
                  <c:v>40698.0</c:v>
                </c:pt>
                <c:pt idx="6">
                  <c:v>40728.0</c:v>
                </c:pt>
                <c:pt idx="7">
                  <c:v>40759.0</c:v>
                </c:pt>
                <c:pt idx="8">
                  <c:v>40790.0</c:v>
                </c:pt>
                <c:pt idx="9">
                  <c:v>40820.0</c:v>
                </c:pt>
                <c:pt idx="10">
                  <c:v>40851.0</c:v>
                </c:pt>
                <c:pt idx="11">
                  <c:v>40881.0</c:v>
                </c:pt>
                <c:pt idx="12">
                  <c:v>40912.0</c:v>
                </c:pt>
                <c:pt idx="13">
                  <c:v>40943.0</c:v>
                </c:pt>
                <c:pt idx="14">
                  <c:v>40972.0</c:v>
                </c:pt>
              </c:numCache>
            </c:numRef>
          </c:cat>
          <c:val>
            <c:numRef>
              <c:f>Sheet4!$B$9:$P$9</c:f>
              <c:numCache>
                <c:formatCode>#,##0</c:formatCode>
                <c:ptCount val="15"/>
                <c:pt idx="0">
                  <c:v>1.0</c:v>
                </c:pt>
                <c:pt idx="1">
                  <c:v>3.0</c:v>
                </c:pt>
                <c:pt idx="2">
                  <c:v>0.0</c:v>
                </c:pt>
                <c:pt idx="3">
                  <c:v>0.0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  <c:pt idx="7">
                  <c:v>3.0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3.0</c:v>
                </c:pt>
                <c:pt idx="12">
                  <c:v>0.0</c:v>
                </c:pt>
                <c:pt idx="13">
                  <c:v>7.0</c:v>
                </c:pt>
                <c:pt idx="14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16939688"/>
        <c:axId val="2116930680"/>
      </c:barChart>
      <c:catAx>
        <c:axId val="21169396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noFill/>
          <a:ln w="3175">
            <a:noFill/>
            <a:prstDash val="solid"/>
          </a:ln>
        </c:spPr>
        <c:crossAx val="2116930680"/>
        <c:crosses val="autoZero"/>
        <c:auto val="0"/>
        <c:lblAlgn val="ctr"/>
        <c:lblOffset val="100"/>
        <c:tickMarkSkip val="1"/>
        <c:noMultiLvlLbl val="0"/>
      </c:catAx>
      <c:valAx>
        <c:axId val="211693068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>
                    <a:latin typeface="+mn-lt"/>
                  </a:defRPr>
                </a:pPr>
                <a:r>
                  <a:rPr lang="en-US" sz="1400">
                    <a:latin typeface="+mn-lt"/>
                  </a:rPr>
                  <a:t>Completed Transfers</a:t>
                </a:r>
              </a:p>
            </c:rich>
          </c:tx>
          <c:layout>
            <c:manualLayout>
              <c:xMode val="edge"/>
              <c:yMode val="edge"/>
              <c:x val="0.0693098592321054"/>
              <c:y val="0.25626234303486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2116939688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>
                <a:latin typeface="+mn-lt"/>
              </a:defRPr>
            </a:pPr>
            <a:endParaRPr lang="en-US"/>
          </a:p>
        </c:txPr>
      </c:dTable>
      <c:spPr>
        <a:noFill/>
        <a:ln w="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yriad Pro" pitchFamily="34" charset="0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0.83401</cdr:x>
      <cdr:y>0.02627</cdr:y>
    </cdr:from>
    <cdr:ext cx="0" cy="3474866"/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7435553" y="103352"/>
          <a:ext cx="0" cy="34748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abs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0.8321</cdr:x>
      <cdr:y>0.01782</cdr:y>
    </cdr:from>
    <cdr:to>
      <cdr:x>0.8321</cdr:x>
      <cdr:y>0.89163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7608680" y="71302"/>
          <a:ext cx="0" cy="349567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0.82985</cdr:x>
      <cdr:y>0.05265</cdr:y>
    </cdr:from>
    <cdr:to>
      <cdr:x>0.82985</cdr:x>
      <cdr:y>0.91725</cdr:y>
    </cdr:to>
    <cdr:sp macro="" textlink="">
      <cdr:nvSpPr>
        <cdr:cNvPr id="4" name="Straight Connector 3"/>
        <cdr:cNvSpPr/>
      </cdr:nvSpPr>
      <cdr:spPr>
        <a:xfrm xmlns:a="http://schemas.openxmlformats.org/drawingml/2006/main" flipV="1">
          <a:off x="7572375" y="247650"/>
          <a:ext cx="0" cy="406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0E8D0-536C-4E30-BFB3-C31623CF1A7B}" type="datetime1">
              <a:rPr lang="en-US"/>
              <a:pPr>
                <a:defRPr/>
              </a:pPr>
              <a:t>5/18/12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4AAC44-AC97-421F-9406-D0CA57CDF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4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8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0043E3-B5C5-924A-85AC-F10E4E6D4345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90F53-9B2A-F942-AF4A-B541B0D0B1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30D9E6-9ABC-BA45-A46A-8E3E2E8F08EB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57600"/>
            <a:ext cx="6934200" cy="1162050"/>
          </a:xfrm>
        </p:spPr>
        <p:txBody>
          <a:bodyPr/>
          <a:lstStyle>
            <a:lvl1pPr algn="l">
              <a:defRPr b="1" i="0">
                <a:solidFill>
                  <a:srgbClr val="05183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400800" cy="838200"/>
          </a:xfrm>
        </p:spPr>
        <p:txBody>
          <a:bodyPr/>
          <a:lstStyle>
            <a:lvl1pPr marL="0" indent="0" algn="l">
              <a:buNone/>
              <a:defRPr>
                <a:solidFill>
                  <a:srgbClr val="05183A"/>
                </a:solidFill>
                <a:latin typeface="Century Gothic"/>
                <a:cs typeface="Century Gothic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2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8DDA-856C-44B2-94F5-B3A50AC7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CC4-EBD6-47B7-8D6A-426BC082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9563E4-4B8F-4F0B-8453-35074A1F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17" r:id="rId2"/>
    <p:sldLayoutId id="2147485822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 txBox="1">
            <a:spLocks/>
          </p:cNvSpPr>
          <p:nvPr/>
        </p:nvSpPr>
        <p:spPr bwMode="auto">
          <a:xfrm>
            <a:off x="0" y="3581400"/>
            <a:ext cx="9144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23" tIns="50911" rIns="101823" bIns="50911" anchor="ctr"/>
          <a:lstStyle>
            <a:lvl1pPr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064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06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10253F"/>
                </a:solidFill>
                <a:latin typeface="Century Gothic"/>
                <a:cs typeface="Century Gothic"/>
              </a:rPr>
              <a:t>ARIN </a:t>
            </a:r>
            <a:r>
              <a:rPr lang="en-US" sz="4800" b="1" dirty="0" smtClean="0">
                <a:solidFill>
                  <a:srgbClr val="10253F"/>
                </a:solidFill>
                <a:latin typeface="Century Gothic"/>
                <a:cs typeface="Century Gothic"/>
              </a:rPr>
              <a:t>Update</a:t>
            </a:r>
          </a:p>
          <a:p>
            <a:pPr algn="ctr">
              <a:lnSpc>
                <a:spcPct val="70000"/>
              </a:lnSpc>
            </a:pPr>
            <a:endParaRPr lang="en-US" sz="3200" b="1" dirty="0">
              <a:solidFill>
                <a:srgbClr val="10253F"/>
              </a:solidFill>
              <a:latin typeface="Century Gothic"/>
              <a:cs typeface="Century Gothic"/>
            </a:endParaRPr>
          </a:p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10253F"/>
                </a:solidFill>
                <a:latin typeface="Century Gothic"/>
                <a:cs typeface="Century Gothic"/>
              </a:rPr>
              <a:t>Leslie Nobile</a:t>
            </a:r>
          </a:p>
          <a:p>
            <a:pPr algn="ctr">
              <a:lnSpc>
                <a:spcPct val="70000"/>
              </a:lnSpc>
            </a:pPr>
            <a:endParaRPr lang="en-US" sz="3200" b="1" dirty="0">
              <a:solidFill>
                <a:srgbClr val="10253F"/>
              </a:solidFill>
              <a:latin typeface="Century Gothic"/>
              <a:cs typeface="Century Gothic"/>
            </a:endParaRPr>
          </a:p>
          <a:p>
            <a:pPr algn="ctr"/>
            <a:r>
              <a:rPr lang="en-US" b="1" dirty="0">
                <a:solidFill>
                  <a:srgbClr val="10253F"/>
                </a:solidFill>
                <a:latin typeface="Century Gothic"/>
                <a:cs typeface="Century Gothic"/>
              </a:rPr>
              <a:t>Director, Registration Services</a:t>
            </a:r>
          </a:p>
        </p:txBody>
      </p:sp>
    </p:spTree>
    <p:extLst>
      <p:ext uri="{BB962C8B-B14F-4D97-AF65-F5344CB8AC3E}">
        <p14:creationId xmlns:p14="http://schemas.microsoft.com/office/powerpoint/2010/main" val="128606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609600"/>
          </a:xfrm>
        </p:spPr>
        <p:txBody>
          <a:bodyPr/>
          <a:lstStyle/>
          <a:p>
            <a:r>
              <a:rPr lang="en-US" sz="4000" dirty="0" smtClean="0">
                <a:latin typeface="Century Gothic" charset="0"/>
                <a:ea typeface="ＭＳ Ｐゴシック" charset="0"/>
                <a:cs typeface="Century Gothic" charset="0"/>
              </a:rPr>
              <a:t>Draft Policies Moving Forward</a:t>
            </a:r>
            <a:endParaRPr lang="en-US" sz="4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ARIN-2011-1: </a:t>
            </a:r>
            <a:r>
              <a:rPr lang="en-US" sz="2400" b="1" dirty="0" smtClean="0">
                <a:latin typeface="Century Gothic" charset="0"/>
                <a:ea typeface="ＭＳ Ｐゴシック" charset="0"/>
                <a:cs typeface="Century Gothic" charset="0"/>
              </a:rPr>
              <a:t>ARIN Inter-RIR Transfers</a:t>
            </a:r>
            <a:endParaRPr lang="en-US" sz="24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Would allow transfers to/from the ARIN region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The two RIRs must have compatible transfer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policy; transfer based on need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entury Gothic" charset="0"/>
                <a:ea typeface="ＭＳ Ｐゴシック" charset="0"/>
                <a:cs typeface="Century Gothic" charset="0"/>
              </a:rPr>
              <a:t>AC recommended adoption</a:t>
            </a:r>
          </a:p>
          <a:p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ARIN-2012-1: Clarifying requirements for IPv4 transfers</a:t>
            </a:r>
          </a:p>
          <a:p>
            <a:pPr lvl="1"/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Establishes criteria for 8.3 Specified Transfers and inter-RIR transfers</a:t>
            </a:r>
          </a:p>
          <a:p>
            <a:pPr lvl="1"/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Cannot have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gotten space </a:t>
            </a: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from ARIN in previous 12 months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or get additional </a:t>
            </a: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space for 12 months after </a:t>
            </a:r>
            <a:r>
              <a:rPr lang="en-US" sz="2000" dirty="0" smtClean="0">
                <a:latin typeface="Century Gothic" charset="0"/>
                <a:ea typeface="ＭＳ Ｐゴシック" charset="0"/>
                <a:cs typeface="Century Gothic" charset="0"/>
              </a:rPr>
              <a:t>transfer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  <a:latin typeface="Century Gothic" charset="0"/>
                <a:ea typeface="ＭＳ Ｐゴシック" charset="0"/>
                <a:cs typeface="Century Gothic" charset="0"/>
              </a:rPr>
              <a:t>Last Call</a:t>
            </a:r>
          </a:p>
          <a:p>
            <a:pPr>
              <a:defRPr/>
            </a:pPr>
            <a:r>
              <a:rPr lang="en-US" sz="2400" b="1" dirty="0">
                <a:latin typeface="Century Gothic" charset="0"/>
                <a:ea typeface="ＭＳ Ｐゴシック" charset="0"/>
                <a:cs typeface="Century Gothic" charset="0"/>
              </a:rPr>
              <a:t>ARIN-2012-3 ASN transfers</a:t>
            </a:r>
          </a:p>
          <a:p>
            <a:pPr lvl="1">
              <a:defRPr/>
            </a:pPr>
            <a:r>
              <a:rPr lang="en-US" sz="2000" dirty="0">
                <a:latin typeface="Century Gothic" charset="0"/>
                <a:ea typeface="ＭＳ Ｐゴシック" charset="0"/>
                <a:cs typeface="Century Gothic" charset="0"/>
              </a:rPr>
              <a:t>Adds ASNs to specified transfers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  <a:latin typeface="Century Gothic" charset="0"/>
                <a:ea typeface="ＭＳ Ｐゴシック" charset="0"/>
                <a:cs typeface="Century Gothic" charset="0"/>
              </a:rPr>
              <a:t>Last Call</a:t>
            </a:r>
          </a:p>
          <a:p>
            <a:pPr lvl="2"/>
            <a:endParaRPr lang="en-US" sz="1800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2">
              <a:lnSpc>
                <a:spcPct val="80000"/>
              </a:lnSpc>
            </a:pPr>
            <a:endParaRPr lang="en-US" sz="28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2">
              <a:lnSpc>
                <a:spcPct val="80000"/>
              </a:lnSpc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2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ctr"/>
            <a:r>
              <a:rPr lang="en-US" sz="4000" dirty="0" smtClean="0"/>
              <a:t>Public Facing Development Efforts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800600"/>
          </a:xfrm>
        </p:spPr>
        <p:txBody>
          <a:bodyPr/>
          <a:lstStyle/>
          <a:p>
            <a:r>
              <a:rPr lang="en-US" sz="2800" b="1" dirty="0"/>
              <a:t>ARIN Online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illing integration initiated</a:t>
            </a:r>
          </a:p>
          <a:p>
            <a:r>
              <a:rPr lang="en-US" sz="2800" b="1" dirty="0" smtClean="0"/>
              <a:t>Implemented </a:t>
            </a:r>
            <a:r>
              <a:rPr lang="en-US" sz="2800" b="1" dirty="0" err="1" smtClean="0"/>
              <a:t>Whowas</a:t>
            </a:r>
            <a:r>
              <a:rPr lang="en-US" sz="2800" b="1" dirty="0" smtClean="0"/>
              <a:t> Service</a:t>
            </a:r>
          </a:p>
          <a:p>
            <a:pPr lvl="1"/>
            <a:r>
              <a:rPr lang="en-US" sz="2400" dirty="0" smtClean="0"/>
              <a:t>Subject to </a:t>
            </a:r>
            <a:r>
              <a:rPr lang="en-US" sz="2400" dirty="0" err="1" smtClean="0"/>
              <a:t>ToS</a:t>
            </a:r>
            <a:endParaRPr lang="en-US" sz="2400" dirty="0" smtClean="0"/>
          </a:p>
          <a:p>
            <a:r>
              <a:rPr lang="en-US" sz="2800" b="1" dirty="0"/>
              <a:t>RPKI</a:t>
            </a:r>
          </a:p>
          <a:p>
            <a:pPr lvl="1"/>
            <a:r>
              <a:rPr lang="en-US" sz="2400" dirty="0"/>
              <a:t>Running into HSM </a:t>
            </a:r>
            <a:r>
              <a:rPr lang="en-US" sz="2400" dirty="0" smtClean="0"/>
              <a:t>issues </a:t>
            </a:r>
            <a:r>
              <a:rPr lang="en-US" sz="2400" dirty="0"/>
              <a:t>which are delaying rollout</a:t>
            </a:r>
          </a:p>
          <a:p>
            <a:pPr lvl="2"/>
            <a:r>
              <a:rPr lang="en-US" dirty="0"/>
              <a:t>Hosted: To be completed in 2012 –development is underway</a:t>
            </a:r>
          </a:p>
          <a:p>
            <a:pPr lvl="2"/>
            <a:r>
              <a:rPr lang="en-US" dirty="0" smtClean="0"/>
              <a:t>Delegated</a:t>
            </a:r>
            <a:r>
              <a:rPr lang="en-US" dirty="0"/>
              <a:t>: To be done after Hosted deployed</a:t>
            </a:r>
          </a:p>
          <a:p>
            <a:pPr marL="400050" lvl="1" indent="0"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sz="4000" dirty="0" smtClean="0"/>
              <a:t>2012 Outreach Events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257800"/>
          </a:xfrm>
        </p:spPr>
        <p:txBody>
          <a:bodyPr/>
          <a:lstStyle/>
          <a:p>
            <a:pPr>
              <a:buNone/>
              <a:defRPr/>
            </a:pPr>
            <a:r>
              <a:rPr lang="en-US" sz="2400" b="1" dirty="0">
                <a:latin typeface="Century Gothic" charset="0"/>
                <a:cs typeface="Century Gothic" charset="0"/>
              </a:rPr>
              <a:t>Events include: </a:t>
            </a:r>
          </a:p>
          <a:p>
            <a:pPr lvl="1">
              <a:defRPr/>
            </a:pPr>
            <a:r>
              <a:rPr lang="en-US" sz="2400" dirty="0" smtClean="0">
                <a:latin typeface="Century Gothic" charset="0"/>
                <a:cs typeface="Century Gothic" charset="0"/>
              </a:rPr>
              <a:t>ARIN </a:t>
            </a:r>
            <a:r>
              <a:rPr lang="en-US" sz="2400" dirty="0">
                <a:latin typeface="Century Gothic" charset="0"/>
                <a:cs typeface="Century Gothic" charset="0"/>
              </a:rPr>
              <a:t>on the Road 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(New York, Chicago, and more)</a:t>
            </a:r>
          </a:p>
          <a:p>
            <a:pPr lvl="1">
              <a:defRPr/>
            </a:pPr>
            <a:r>
              <a:rPr lang="en-US" sz="2400" dirty="0" smtClean="0">
                <a:latin typeface="Century Gothic" charset="0"/>
                <a:cs typeface="Century Gothic" charset="0"/>
              </a:rPr>
              <a:t>CES</a:t>
            </a:r>
          </a:p>
          <a:p>
            <a:pPr lvl="1">
              <a:defRPr/>
            </a:pPr>
            <a:r>
              <a:rPr lang="en-US" sz="2400" dirty="0">
                <a:latin typeface="Century Gothic" charset="0"/>
                <a:cs typeface="Century Gothic" charset="0"/>
              </a:rPr>
              <a:t>Internet2 Joint Techs</a:t>
            </a:r>
          </a:p>
          <a:p>
            <a:pPr lvl="1">
              <a:defRPr/>
            </a:pPr>
            <a:r>
              <a:rPr lang="en-US" sz="2400" dirty="0" smtClean="0">
                <a:latin typeface="Century Gothic" charset="0"/>
                <a:cs typeface="Century Gothic" charset="0"/>
              </a:rPr>
              <a:t>V6 World Congress</a:t>
            </a:r>
          </a:p>
          <a:p>
            <a:pPr lvl="1">
              <a:defRPr/>
            </a:pPr>
            <a:r>
              <a:rPr lang="en-US" sz="2400" dirty="0" smtClean="0">
                <a:latin typeface="Century Gothic" charset="0"/>
                <a:cs typeface="Century Gothic" charset="0"/>
              </a:rPr>
              <a:t>North American IPv6 Summit</a:t>
            </a:r>
          </a:p>
          <a:p>
            <a:pPr lvl="1">
              <a:defRPr/>
            </a:pPr>
            <a:r>
              <a:rPr lang="en-US" sz="2400" dirty="0" err="1" smtClean="0">
                <a:latin typeface="Century Gothic" charset="0"/>
                <a:cs typeface="Century Gothic" charset="0"/>
              </a:rPr>
              <a:t>Interop</a:t>
            </a:r>
            <a:endParaRPr lang="en-US" sz="2400" dirty="0" smtClean="0">
              <a:latin typeface="Century Gothic" charset="0"/>
              <a:cs typeface="Century Gothic" charset="0"/>
            </a:endParaRPr>
          </a:p>
          <a:p>
            <a:pPr lvl="1">
              <a:defRPr/>
            </a:pPr>
            <a:r>
              <a:rPr lang="en-US" sz="2400" dirty="0" smtClean="0">
                <a:latin typeface="Century Gothic" charset="0"/>
                <a:cs typeface="Century Gothic" charset="0"/>
              </a:rPr>
              <a:t>The Cable Show</a:t>
            </a:r>
          </a:p>
          <a:p>
            <a:pPr lvl="1">
              <a:defRPr/>
            </a:pPr>
            <a:r>
              <a:rPr lang="en-US" sz="2400" dirty="0" smtClean="0">
                <a:latin typeface="Century Gothic" charset="0"/>
                <a:cs typeface="Century Gothic" charset="0"/>
              </a:rPr>
              <a:t>CANTO</a:t>
            </a:r>
          </a:p>
          <a:p>
            <a:pPr lvl="1">
              <a:defRPr/>
            </a:pPr>
            <a:endParaRPr lang="en-US" sz="2000" dirty="0">
              <a:latin typeface="Century Gothic" charset="0"/>
              <a:cs typeface="Century Gothic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81200"/>
            <a:ext cx="444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Upcoming ARIN Meetings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9800" y="1935808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Spring 2013 </a:t>
            </a:r>
            <a:r>
              <a:rPr lang="en-US" dirty="0" smtClean="0">
                <a:latin typeface="Century Gothic"/>
                <a:cs typeface="Century Gothic"/>
              </a:rPr>
              <a:t>– </a:t>
            </a:r>
            <a:r>
              <a:rPr lang="en-US" i="1" dirty="0" smtClean="0">
                <a:latin typeface="Century Gothic"/>
                <a:cs typeface="Century Gothic"/>
              </a:rPr>
              <a:t>in progress</a:t>
            </a:r>
            <a:endParaRPr lang="en-US" i="1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2481967"/>
            <a:ext cx="2959100" cy="2216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allas logo_fina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3" y="1752600"/>
            <a:ext cx="3615653" cy="375111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291262" y="1922440"/>
            <a:ext cx="0" cy="35411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C:\Documents and Settings\leslien\Local Settings\Temporary Internet Files\Content.IE5\P9WIMAOI\MPj04395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248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186362" cy="10461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charset="0"/>
              </a:rPr>
              <a:t>2012 Focus</a:t>
            </a:r>
            <a:endParaRPr lang="en-US" dirty="0">
              <a:latin typeface="Century Gothic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58775" y="1219200"/>
            <a:ext cx="7870825" cy="49530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  <a:defRPr/>
            </a:pPr>
            <a:r>
              <a:rPr lang="en-US" b="1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IPv4 Depletion &amp; IPv6 Uptake </a:t>
            </a: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Developing, </a:t>
            </a:r>
            <a:r>
              <a:rPr lang="en-US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adapting, </a:t>
            </a: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and enhancing </a:t>
            </a:r>
            <a:r>
              <a:rPr lang="en-US" dirty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processes and </a:t>
            </a: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procedures</a:t>
            </a:r>
          </a:p>
          <a:p>
            <a:pPr marL="1200150" lvl="3" indent="-342900">
              <a:lnSpc>
                <a:spcPct val="110000"/>
              </a:lnSpc>
              <a:defRPr/>
            </a:pPr>
            <a:r>
              <a:rPr lang="en-US" sz="2400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IPv4 Countdown Plan (depletion planning)</a:t>
            </a:r>
            <a:endParaRPr lang="en-US" sz="2400" dirty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Continuing IPv6 outreach</a:t>
            </a:r>
          </a:p>
          <a:p>
            <a:pPr marL="742950" lvl="2" indent="-342900">
              <a:lnSpc>
                <a:spcPct val="110000"/>
              </a:lnSpc>
              <a:defRPr/>
            </a:pPr>
            <a:r>
              <a:rPr lang="en-US" dirty="0" smtClean="0">
                <a:latin typeface="Century Gothic" pitchFamily="-109" charset="0"/>
                <a:ea typeface="Century Gothic" pitchFamily="-109" charset="0"/>
                <a:cs typeface="Century Gothic" pitchFamily="-109" charset="0"/>
              </a:rPr>
              <a:t>IPv4 Transfers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Continued </a:t>
            </a:r>
            <a:r>
              <a:rPr lang="en-US" sz="2800" b="1" dirty="0"/>
              <a:t>development and integration of web-based system (ARIN Online</a:t>
            </a:r>
            <a:r>
              <a:rPr lang="en-US" sz="2800" b="1" dirty="0" smtClean="0"/>
              <a:t>)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RPKI deployment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b="1" dirty="0" smtClean="0"/>
              <a:t>Continued </a:t>
            </a:r>
            <a:r>
              <a:rPr lang="en-US" sz="2800" b="1" dirty="0"/>
              <a:t>participation in Internet Governance forums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b="1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800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dirty="0" smtClean="0">
              <a:latin typeface="Century Gothic" pitchFamily="-109" charset="0"/>
              <a:ea typeface="Century Gothic" pitchFamily="-109" charset="0"/>
              <a:cs typeface="Century Gothic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69850" y="1019318"/>
            <a:ext cx="6288150" cy="9618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</a:rPr>
              <a:t>Current IPv4 </a:t>
            </a:r>
            <a:r>
              <a:rPr lang="en-US" dirty="0" smtClean="0">
                <a:latin typeface="Century Gothic" charset="0"/>
              </a:rPr>
              <a:t/>
            </a:r>
            <a:br>
              <a:rPr lang="en-US" dirty="0" smtClean="0">
                <a:latin typeface="Century Gothic" charset="0"/>
              </a:rPr>
            </a:br>
            <a:r>
              <a:rPr lang="en-US" dirty="0" smtClean="0">
                <a:latin typeface="Century Gothic" charset="0"/>
              </a:rPr>
              <a:t>Inventory </a:t>
            </a:r>
            <a:r>
              <a:rPr lang="en-US" dirty="0">
                <a:latin typeface="Century Gothic" charset="0"/>
              </a:rPr>
              <a:t/>
            </a:r>
            <a:br>
              <a:rPr lang="en-US" dirty="0">
                <a:latin typeface="Century Gothic" charset="0"/>
              </a:rPr>
            </a:br>
            <a:endParaRPr lang="en-US" sz="2400" dirty="0">
              <a:latin typeface="Century Gothic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7848600" cy="4038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76092"/>
                </a:solidFill>
                <a:latin typeface="Century Gothic" charset="0"/>
              </a:rPr>
              <a:t>4.64 </a:t>
            </a:r>
            <a:r>
              <a:rPr lang="en-US" sz="2800" b="1" dirty="0">
                <a:solidFill>
                  <a:srgbClr val="376092"/>
                </a:solidFill>
                <a:latin typeface="Century Gothic" charset="0"/>
              </a:rPr>
              <a:t>/8 equivalents</a:t>
            </a:r>
            <a:r>
              <a:rPr lang="en-US" sz="2800" dirty="0">
                <a:solidFill>
                  <a:srgbClr val="376092"/>
                </a:solidFill>
                <a:latin typeface="Century Gothic" charset="0"/>
              </a:rPr>
              <a:t> </a:t>
            </a:r>
            <a:r>
              <a:rPr lang="en-US" sz="2800" dirty="0">
                <a:latin typeface="Century Gothic" charset="0"/>
              </a:rPr>
              <a:t>in the pool of </a:t>
            </a:r>
            <a:r>
              <a:rPr lang="en-US" sz="2800" dirty="0" smtClean="0">
                <a:latin typeface="Century Gothic" charset="0"/>
              </a:rPr>
              <a:t/>
            </a:r>
            <a:br>
              <a:rPr lang="en-US" sz="2800" dirty="0" smtClean="0">
                <a:latin typeface="Century Gothic" charset="0"/>
              </a:rPr>
            </a:br>
            <a:r>
              <a:rPr lang="ja-JP" altLang="en-US" sz="2800" b="1" dirty="0" smtClean="0">
                <a:latin typeface="Century Gothic" charset="0"/>
              </a:rPr>
              <a:t>“</a:t>
            </a:r>
            <a:r>
              <a:rPr lang="en-US" altLang="ja-JP" sz="2800" b="1" dirty="0">
                <a:latin typeface="Century Gothic" charset="0"/>
              </a:rPr>
              <a:t>available addresses</a:t>
            </a:r>
            <a:r>
              <a:rPr lang="ja-JP" altLang="en-US" sz="2800" b="1" dirty="0">
                <a:latin typeface="Century Gothic" charset="0"/>
              </a:rPr>
              <a:t>”</a:t>
            </a:r>
            <a:endParaRPr lang="en-US" altLang="ja-JP" sz="2800" b="1" dirty="0">
              <a:latin typeface="Century Gothic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76092"/>
                </a:solidFill>
                <a:latin typeface="Century Gothic" charset="0"/>
              </a:rPr>
              <a:t>4.43 </a:t>
            </a:r>
            <a:r>
              <a:rPr lang="en-US" sz="2800" b="1" dirty="0">
                <a:solidFill>
                  <a:srgbClr val="376092"/>
                </a:solidFill>
                <a:latin typeface="Century Gothic" charset="0"/>
              </a:rPr>
              <a:t>/16 equivalents </a:t>
            </a:r>
            <a:r>
              <a:rPr lang="en-US" sz="2800" dirty="0">
                <a:latin typeface="Century Gothic" charset="0"/>
              </a:rPr>
              <a:t>in </a:t>
            </a:r>
            <a:r>
              <a:rPr lang="en-US" sz="2800" dirty="0" smtClean="0">
                <a:latin typeface="Century Gothic" charset="0"/>
              </a:rPr>
              <a:t>the “RRH” bucket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Century Gothic" charset="0"/>
              </a:rPr>
              <a:t>    (RRH = returned, revoked, held)</a:t>
            </a:r>
          </a:p>
          <a:p>
            <a:pPr>
              <a:lnSpc>
                <a:spcPct val="110000"/>
              </a:lnSpc>
            </a:pPr>
            <a:r>
              <a:rPr lang="en-US" altLang="ja-JP" sz="2800" b="1" dirty="0">
                <a:solidFill>
                  <a:srgbClr val="376092"/>
                </a:solidFill>
                <a:latin typeface="Century Gothic" charset="0"/>
              </a:rPr>
              <a:t>1</a:t>
            </a:r>
            <a:r>
              <a:rPr lang="en-US" altLang="ja-JP" sz="2800" b="1" dirty="0" smtClean="0">
                <a:solidFill>
                  <a:srgbClr val="376092"/>
                </a:solidFill>
                <a:latin typeface="Century Gothic" charset="0"/>
              </a:rPr>
              <a:t> /10 reserved </a:t>
            </a:r>
            <a:endParaRPr lang="en-US" altLang="ja-JP" sz="2800" dirty="0">
              <a:solidFill>
                <a:srgbClr val="376092"/>
              </a:solidFill>
              <a:latin typeface="Century Gothic" charset="0"/>
            </a:endParaRP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Century Gothic" charset="0"/>
              </a:rPr>
              <a:t>For NRPM 4.10 “</a:t>
            </a:r>
            <a:r>
              <a:rPr lang="en-US" sz="2400" dirty="0"/>
              <a:t>Dedicated IPv4 block to facilitate IPv6 </a:t>
            </a:r>
            <a:r>
              <a:rPr lang="en-US" sz="2400" dirty="0" smtClean="0"/>
              <a:t>Deployment”</a:t>
            </a:r>
            <a:endParaRPr lang="en-US" altLang="ja-JP" sz="2400" dirty="0" smtClean="0">
              <a:latin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new_ticker-0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410063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0600" y="1016913"/>
            <a:ext cx="733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4.64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2415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9600" y="1524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2011 </a:t>
            </a:r>
            <a:r>
              <a:rPr lang="en-US" sz="3200" b="1" dirty="0" smtClean="0">
                <a:latin typeface="Century Gothic"/>
                <a:cs typeface="Century Gothic"/>
              </a:rPr>
              <a:t>&amp; Q1 </a:t>
            </a:r>
            <a:r>
              <a:rPr lang="en-US" sz="3200" b="1" dirty="0" smtClean="0">
                <a:latin typeface="Century Gothic"/>
                <a:cs typeface="Century Gothic"/>
              </a:rPr>
              <a:t>2012 IPv4 Allocations and Assignments </a:t>
            </a:r>
            <a:r>
              <a:rPr lang="en-US" sz="3200" b="1" dirty="0">
                <a:latin typeface="Century Gothic"/>
                <a:cs typeface="Century Gothic"/>
              </a:rPr>
              <a:t>Issued By </a:t>
            </a:r>
            <a:r>
              <a:rPr lang="en-US" sz="3200" b="1" dirty="0" smtClean="0">
                <a:latin typeface="Century Gothic"/>
                <a:cs typeface="Century Gothic"/>
              </a:rPr>
              <a:t>ARIN</a:t>
            </a:r>
            <a:r>
              <a:rPr lang="en-US" sz="2800" b="1" dirty="0">
                <a:latin typeface="Century Gothic"/>
                <a:cs typeface="Century Gothic"/>
              </a:rPr>
              <a:t/>
            </a:r>
            <a:br>
              <a:rPr lang="en-US" sz="2800" b="1" dirty="0">
                <a:latin typeface="Century Gothic"/>
                <a:cs typeface="Century Gothic"/>
              </a:rPr>
            </a:br>
            <a:r>
              <a:rPr lang="en-US" sz="2000" b="1" dirty="0" smtClean="0">
                <a:latin typeface="Century Gothic"/>
                <a:cs typeface="Century Gothic"/>
              </a:rPr>
              <a:t>(listed </a:t>
            </a:r>
            <a:r>
              <a:rPr lang="en-US" sz="2000" b="1" dirty="0">
                <a:latin typeface="Century Gothic"/>
                <a:cs typeface="Century Gothic"/>
              </a:rPr>
              <a:t>in /24s)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0" y="55626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66FF"/>
                </a:solidFill>
              </a:rPr>
              <a:t>**Feb </a:t>
            </a:r>
            <a:r>
              <a:rPr lang="en-US" sz="1800" b="1" dirty="0" smtClean="0">
                <a:solidFill>
                  <a:srgbClr val="3366FF"/>
                </a:solidFill>
              </a:rPr>
              <a:t>3 2011:  IANA depletion and new 3-month allocation policy for ISPs implemented </a:t>
            </a:r>
            <a:endParaRPr lang="en-US" sz="1800" b="1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086600" cy="3652887"/>
          </a:xfrm>
          <a:prstGeom prst="rect">
            <a:avLst/>
          </a:prstGeom>
        </p:spPr>
      </p:pic>
      <p:graphicFrame>
        <p:nvGraphicFramePr>
          <p:cNvPr id="5" name="ipv4_issued"/>
          <p:cNvGraphicFramePr>
            <a:graphicFrameLocks/>
          </p:cNvGraphicFramePr>
          <p:nvPr/>
        </p:nvGraphicFramePr>
        <p:xfrm>
          <a:off x="76200" y="1447800"/>
          <a:ext cx="8850086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ipv4_issued"/>
          <p:cNvGraphicFramePr>
            <a:graphicFrameLocks/>
          </p:cNvGraphicFramePr>
          <p:nvPr/>
        </p:nvGraphicFramePr>
        <p:xfrm>
          <a:off x="76200" y="1495424"/>
          <a:ext cx="89154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327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685800" y="5562600"/>
            <a:ext cx="3459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3366FF"/>
                </a:solidFill>
              </a:rPr>
              <a:t>**Feb 3, 2011- IANA depletion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81000" y="228600"/>
            <a:ext cx="845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2011 and Q1 </a:t>
            </a:r>
            <a:r>
              <a:rPr lang="en-US" sz="3200" b="1" dirty="0"/>
              <a:t>IPv6 Address Allocations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and Assignments</a:t>
            </a:r>
            <a:endParaRPr lang="en-US" sz="3200" b="1" dirty="0"/>
          </a:p>
        </p:txBody>
      </p:sp>
      <p:graphicFrame>
        <p:nvGraphicFramePr>
          <p:cNvPr id="5" name="ipv4_issued"/>
          <p:cNvGraphicFramePr>
            <a:graphicFrameLocks/>
          </p:cNvGraphicFramePr>
          <p:nvPr/>
        </p:nvGraphicFramePr>
        <p:xfrm>
          <a:off x="152400" y="1428750"/>
          <a:ext cx="8991600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ipv4_issued"/>
          <p:cNvGraphicFramePr>
            <a:graphicFrameLocks/>
          </p:cNvGraphicFramePr>
          <p:nvPr/>
        </p:nvGraphicFramePr>
        <p:xfrm>
          <a:off x="0" y="1428750"/>
          <a:ext cx="91440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928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827095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>ISP Members with IPv4 and IPv6</a:t>
            </a:r>
            <a:endParaRPr lang="en-US" sz="40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7005065" cy="4716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295400"/>
            <a:ext cx="583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of 4,122 ISP Subscriber Members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*as of Mar 31, 2012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7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Total Organizations Served by ARIN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753-F8FB-2347-AFA5-F3BA184B92E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orgs_served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88950"/>
            <a:ext cx="6489409" cy="473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*as of Mar 31, 2012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3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IPv4 Transfer Stats</a:t>
            </a:r>
            <a:br>
              <a:rPr lang="en-US" dirty="0" smtClean="0"/>
            </a:br>
            <a:r>
              <a:rPr lang="en-US" sz="2400" dirty="0" smtClean="0"/>
              <a:t>2011 &amp;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Qtr 2012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*8.3 transfers are to Specified Recipients</a:t>
            </a:r>
          </a:p>
          <a:p>
            <a:r>
              <a:rPr lang="en-US" sz="1800" b="1" dirty="0">
                <a:solidFill>
                  <a:srgbClr val="3366FF"/>
                </a:solidFill>
              </a:rPr>
              <a:t>*</a:t>
            </a:r>
            <a:r>
              <a:rPr lang="en-US" sz="1800" b="1" dirty="0">
                <a:solidFill>
                  <a:srgbClr val="17ACDB"/>
                </a:solidFill>
              </a:rPr>
              <a:t>8.2 transfers are Mergers &amp; Acquisitions</a:t>
            </a:r>
          </a:p>
          <a:p>
            <a:endParaRPr lang="en-US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6" name="transfers"/>
          <p:cNvGraphicFramePr>
            <a:graphicFrameLocks/>
          </p:cNvGraphicFramePr>
          <p:nvPr/>
        </p:nvGraphicFramePr>
        <p:xfrm>
          <a:off x="0" y="1066800"/>
          <a:ext cx="9048750" cy="470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ransfers"/>
          <p:cNvGraphicFramePr>
            <a:graphicFrameLocks/>
          </p:cNvGraphicFramePr>
          <p:nvPr/>
        </p:nvGraphicFramePr>
        <p:xfrm>
          <a:off x="9525" y="1076965"/>
          <a:ext cx="9124950" cy="470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477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21" y="76200"/>
            <a:ext cx="8763000" cy="1066800"/>
          </a:xfrm>
        </p:spPr>
        <p:txBody>
          <a:bodyPr/>
          <a:lstStyle/>
          <a:p>
            <a:r>
              <a:rPr lang="en-US" sz="3600" dirty="0" smtClean="0"/>
              <a:t>Specified Transfer Listing Service (STLS)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343400"/>
          </a:xfrm>
        </p:spPr>
        <p:txBody>
          <a:bodyPr/>
          <a:lstStyle/>
          <a:p>
            <a:r>
              <a:rPr lang="en-US" sz="2800" dirty="0" smtClean="0"/>
              <a:t>Voluntary listing </a:t>
            </a:r>
            <a:r>
              <a:rPr lang="en-US" sz="2800" dirty="0"/>
              <a:t>s</a:t>
            </a:r>
            <a:r>
              <a:rPr lang="en-US" sz="2800" dirty="0" smtClean="0"/>
              <a:t>ervice established to facilitate the transfer of IPv4 addresses under </a:t>
            </a:r>
            <a:r>
              <a:rPr lang="en-US" sz="2800" b="1" dirty="0" smtClean="0">
                <a:solidFill>
                  <a:srgbClr val="3366FF"/>
                </a:solidFill>
              </a:rPr>
              <a:t>NRPM 8.3 “Transfers to Specified Recipients”</a:t>
            </a:r>
          </a:p>
          <a:p>
            <a:pPr lvl="1"/>
            <a:r>
              <a:rPr lang="en-US" sz="2400" b="1" dirty="0" smtClean="0"/>
              <a:t>“Lister”</a:t>
            </a:r>
            <a:r>
              <a:rPr lang="en-US" sz="2400" dirty="0" smtClean="0"/>
              <a:t>- *validated entity that has IPv4 space available for transfer</a:t>
            </a:r>
          </a:p>
          <a:p>
            <a:pPr lvl="1"/>
            <a:r>
              <a:rPr lang="en-US" sz="2400" b="1" dirty="0" smtClean="0"/>
              <a:t>“Seeker”</a:t>
            </a:r>
            <a:r>
              <a:rPr lang="en-US" sz="2400" dirty="0" smtClean="0"/>
              <a:t>- *validated entity that has a demonstrated need for IPv4 space and can pre-qualify under policy</a:t>
            </a:r>
          </a:p>
          <a:p>
            <a:pPr lvl="1"/>
            <a:r>
              <a:rPr lang="en-US" sz="2400" b="1" dirty="0" smtClean="0"/>
              <a:t>“Facilitator”</a:t>
            </a:r>
            <a:r>
              <a:rPr lang="en-US" sz="2400" dirty="0" smtClean="0"/>
              <a:t>- *validated entity that facilitates transfers between agreeing parties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*Org vetted, must agree to </a:t>
            </a:r>
            <a:r>
              <a:rPr lang="en-US" b="1" dirty="0" err="1" smtClean="0">
                <a:solidFill>
                  <a:srgbClr val="3366FF"/>
                </a:solidFill>
              </a:rPr>
              <a:t>ToS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7859</TotalTime>
  <Words>446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2012 Focus</vt:lpstr>
      <vt:lpstr>Current IPv4  Inventory  </vt:lpstr>
      <vt:lpstr>PowerPoint Presentation</vt:lpstr>
      <vt:lpstr>PowerPoint Presentation</vt:lpstr>
      <vt:lpstr>PowerPoint Presentation</vt:lpstr>
      <vt:lpstr>PowerPoint Presentation</vt:lpstr>
      <vt:lpstr>IPv4 Transfer Stats 2011 &amp; 1st Qtr 2012</vt:lpstr>
      <vt:lpstr>Specified Transfer Listing Service (STLS)</vt:lpstr>
      <vt:lpstr>Draft Policies Moving Forward</vt:lpstr>
      <vt:lpstr>Public Facing Development Efforts</vt:lpstr>
      <vt:lpstr>2012 Outreach Events</vt:lpstr>
      <vt:lpstr>Upcoming ARIN Meetings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lawsonp</dc:creator>
  <cp:lastModifiedBy>administrator</cp:lastModifiedBy>
  <cp:revision>837</cp:revision>
  <cp:lastPrinted>2012-02-08T18:03:46Z</cp:lastPrinted>
  <dcterms:created xsi:type="dcterms:W3CDTF">2010-08-27T00:30:51Z</dcterms:created>
  <dcterms:modified xsi:type="dcterms:W3CDTF">2012-05-18T09:43:21Z</dcterms:modified>
</cp:coreProperties>
</file>