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</p:sldMasterIdLst>
  <p:notesMasterIdLst>
    <p:notesMasterId r:id="rId29"/>
  </p:notesMasterIdLst>
  <p:handoutMasterIdLst>
    <p:handoutMasterId r:id="rId30"/>
  </p:handoutMasterIdLst>
  <p:sldIdLst>
    <p:sldId id="286" r:id="rId9"/>
    <p:sldId id="336" r:id="rId10"/>
    <p:sldId id="337" r:id="rId11"/>
    <p:sldId id="339" r:id="rId12"/>
    <p:sldId id="338" r:id="rId13"/>
    <p:sldId id="299" r:id="rId14"/>
    <p:sldId id="340" r:id="rId15"/>
    <p:sldId id="342" r:id="rId16"/>
    <p:sldId id="301" r:id="rId17"/>
    <p:sldId id="306" r:id="rId18"/>
    <p:sldId id="344" r:id="rId19"/>
    <p:sldId id="315" r:id="rId20"/>
    <p:sldId id="311" r:id="rId21"/>
    <p:sldId id="277" r:id="rId22"/>
    <p:sldId id="290" r:id="rId23"/>
    <p:sldId id="316" r:id="rId24"/>
    <p:sldId id="320" r:id="rId25"/>
    <p:sldId id="319" r:id="rId26"/>
    <p:sldId id="345" r:id="rId27"/>
    <p:sldId id="29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5C5C5C"/>
    <a:srgbClr val="383838"/>
    <a:srgbClr val="C40836"/>
    <a:srgbClr val="C01B1C"/>
    <a:srgbClr val="00A2D7"/>
    <a:srgbClr val="FFCF00"/>
    <a:srgbClr val="166813"/>
    <a:srgbClr val="590F4A"/>
    <a:srgbClr val="F27D0A"/>
    <a:srgbClr val="004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2160" y="-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1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22E28-3085-874C-81BE-D10A6A047D4F}" type="datetimeFigureOut">
              <a:rPr lang="en-US" smtClean="0"/>
              <a:t>18/05/12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92956-CF57-C84F-96D6-F95E301AE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56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A2937-AA6F-7643-8CC5-D1F0D93130A7}" type="datetimeFigureOut">
              <a:rPr lang="en-US" smtClean="0"/>
              <a:t>18/05/12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11C3F-74DF-8946-86B8-BBC6F70B4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505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-1" charset="-128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0770C1-A1BF-4085-9D92-0AC49206281C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Pick biggest events and add context info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11C3F-74DF-8946-86B8-BBC6F70B42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34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Pick biggest events and add context notes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11C3F-74DF-8946-86B8-BBC6F70B42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62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ISIF is a grants program aimed at stimulating creative solutions to ICT development needs in the Asia Pacific region</a:t>
            </a:r>
          </a:p>
          <a:p>
            <a:r>
              <a:rPr lang="en-US" dirty="0" smtClean="0"/>
              <a:t>Since 2009, ISIF has supported 23 initiatives in 12 AP economies through grants and awards</a:t>
            </a:r>
          </a:p>
          <a:p>
            <a:r>
              <a:rPr lang="en-US" dirty="0" smtClean="0"/>
              <a:t>In 2011:</a:t>
            </a:r>
          </a:p>
          <a:p>
            <a:pPr lvl="1"/>
            <a:r>
              <a:rPr lang="en-US" dirty="0" smtClean="0"/>
              <a:t>47 nominations from across the region</a:t>
            </a:r>
          </a:p>
          <a:p>
            <a:pPr lvl="1"/>
            <a:r>
              <a:rPr lang="en-US" dirty="0" smtClean="0"/>
              <a:t>4 winning projects presented during Nairobi IGF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11C3F-74DF-8946-86B8-BBC6F70B426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88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Cambodia Banner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AD054-2764-B14B-AA9B-E35C0EB69B5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Relationship Id="rId3" Type="http://schemas.openxmlformats.org/officeDocument/2006/relationships/image" Target="../media/image4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Relationship Id="rId3" Type="http://schemas.openxmlformats.org/officeDocument/2006/relationships/image" Target="../media/image4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eg"/><Relationship Id="rId3" Type="http://schemas.openxmlformats.org/officeDocument/2006/relationships/image" Target="../media/image4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eg"/><Relationship Id="rId3" Type="http://schemas.openxmlformats.org/officeDocument/2006/relationships/image" Target="../media/image4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jpeg"/><Relationship Id="rId3" Type="http://schemas.openxmlformats.org/officeDocument/2006/relationships/image" Target="../media/image4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jpe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jpeg"/><Relationship Id="rId3" Type="http://schemas.openxmlformats.org/officeDocument/2006/relationships/image" Target="../media/image4.jpe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5.jpe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5.jpe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5.jpe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jpeg"/><Relationship Id="rId3" Type="http://schemas.openxmlformats.org/officeDocument/2006/relationships/image" Target="../media/image4.jpe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5.jpe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jpeg"/><Relationship Id="rId3" Type="http://schemas.openxmlformats.org/officeDocument/2006/relationships/image" Target="../media/image4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8.jpe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8.jpe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8.jpe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8.jpe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9.jpeg"/><Relationship Id="rId3" Type="http://schemas.openxmlformats.org/officeDocument/2006/relationships/image" Target="../media/image4.jpe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8.jpe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9.jpeg"/><Relationship Id="rId3" Type="http://schemas.openxmlformats.org/officeDocument/2006/relationships/image" Target="../media/image4.jpe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1.jpe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1.jpe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1.jpe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1.jpe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2.jpeg"/><Relationship Id="rId3" Type="http://schemas.openxmlformats.org/officeDocument/2006/relationships/image" Target="../media/image4.jpe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2.jpeg"/><Relationship Id="rId3" Type="http://schemas.openxmlformats.org/officeDocument/2006/relationships/image" Target="../media/image4.jpe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4.jpe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4.jpe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4.jpe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5.jpeg"/><Relationship Id="rId3" Type="http://schemas.openxmlformats.org/officeDocument/2006/relationships/image" Target="../media/image4.jpe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4.jpe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5.jpeg"/><Relationship Id="rId3" Type="http://schemas.openxmlformats.org/officeDocument/2006/relationships/image" Target="../media/image4.jpeg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996952"/>
            <a:ext cx="8352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6724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1852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1852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03439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03439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3152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9860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1131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996952"/>
            <a:ext cx="8352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3744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780928"/>
            <a:ext cx="83520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5536" y="4077072"/>
            <a:ext cx="874846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7032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374650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413479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16832"/>
            <a:ext cx="9144000" cy="4176464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2132855"/>
            <a:ext cx="8352928" cy="368511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669704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86200" cy="1143000"/>
          </a:xfrm>
        </p:spPr>
        <p:txBody>
          <a:bodyPr/>
          <a:lstStyle>
            <a:lvl1pPr>
              <a:defRPr i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600200"/>
            <a:ext cx="4886200" cy="4565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90495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247884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288" y="3965525"/>
            <a:ext cx="8353425" cy="6492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182792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780928"/>
            <a:ext cx="83520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5536" y="4077072"/>
            <a:ext cx="874846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5978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5040560" cy="2049191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541666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80885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1852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1852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03439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03439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57733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994038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072892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996952"/>
            <a:ext cx="8352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333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780928"/>
            <a:ext cx="83520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5536" y="4077072"/>
            <a:ext cx="874846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2101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200879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921543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16832"/>
            <a:ext cx="9144000" cy="4248472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2132856"/>
            <a:ext cx="8352928" cy="374865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648947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6365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86200" cy="1143000"/>
          </a:xfrm>
        </p:spPr>
        <p:txBody>
          <a:bodyPr/>
          <a:lstStyle>
            <a:lvl1pPr>
              <a:defRPr i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600200"/>
            <a:ext cx="4886200" cy="4565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90495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476767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288" y="3965525"/>
            <a:ext cx="8353425" cy="6492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985287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5040560" cy="2049191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255288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339122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1852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1852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03439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03439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00097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074152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924724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996952"/>
            <a:ext cx="8352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4613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780928"/>
            <a:ext cx="83520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5536" y="4077072"/>
            <a:ext cx="874846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9472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426676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9064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4108005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16832"/>
            <a:ext cx="9144000" cy="4248472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2132856"/>
            <a:ext cx="8352928" cy="374865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298518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86200" cy="1143000"/>
          </a:xfrm>
        </p:spPr>
        <p:txBody>
          <a:bodyPr/>
          <a:lstStyle>
            <a:lvl1pPr>
              <a:defRPr i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600200"/>
            <a:ext cx="4886200" cy="4565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90495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52138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288" y="3965525"/>
            <a:ext cx="8353425" cy="6492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214712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5040560" cy="2049191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216047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155664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1852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1852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03439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03439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796268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971896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784278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996952"/>
            <a:ext cx="8352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8053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16832"/>
            <a:ext cx="9144000" cy="4176464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2132855"/>
            <a:ext cx="8352928" cy="368511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9792" y="6548966"/>
            <a:ext cx="3960440" cy="227624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8464" y="6548965"/>
            <a:ext cx="288032" cy="216024"/>
          </a:xfrm>
        </p:spPr>
        <p:txBody>
          <a:bodyPr/>
          <a:lstStyle/>
          <a:p>
            <a:fld id="{38B2A337-2C29-4402-A0A2-E290C184D5D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4861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780928"/>
            <a:ext cx="83520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5536" y="4077072"/>
            <a:ext cx="874846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9977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896126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540909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16832"/>
            <a:ext cx="9144000" cy="4248472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2132856"/>
            <a:ext cx="8352928" cy="374865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669704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86200" cy="1143000"/>
          </a:xfrm>
        </p:spPr>
        <p:txBody>
          <a:bodyPr/>
          <a:lstStyle>
            <a:lvl1pPr>
              <a:defRPr i="0">
                <a:solidFill>
                  <a:srgbClr val="1668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600200"/>
            <a:ext cx="4886200" cy="4565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90495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380660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288" y="3965525"/>
            <a:ext cx="8353425" cy="6492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9792" y="6548966"/>
            <a:ext cx="3960440" cy="227624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8464" y="6548965"/>
            <a:ext cx="288032" cy="216024"/>
          </a:xfrm>
        </p:spPr>
        <p:txBody>
          <a:bodyPr/>
          <a:lstStyle/>
          <a:p>
            <a:fld id="{38B2A337-2C29-4402-A0A2-E290C184D5D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2852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5040560" cy="2049191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rgbClr val="1668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13474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203099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1852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1852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03439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03439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464266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676956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86200" cy="1143000"/>
          </a:xfrm>
        </p:spPr>
        <p:txBody>
          <a:bodyPr/>
          <a:lstStyle>
            <a:lvl1pPr>
              <a:defRPr>
                <a:solidFill>
                  <a:srgbClr val="004FB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600200"/>
            <a:ext cx="4886200" cy="4565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9792" y="6548966"/>
            <a:ext cx="2736304" cy="22762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90495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7676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64599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996952"/>
            <a:ext cx="8352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31166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780928"/>
            <a:ext cx="83520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5536" y="4077072"/>
            <a:ext cx="874846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1483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084477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849309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16832"/>
            <a:ext cx="9144000" cy="3672408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2132856"/>
            <a:ext cx="8352928" cy="324036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669704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86200" cy="1143000"/>
          </a:xfrm>
        </p:spPr>
        <p:txBody>
          <a:bodyPr/>
          <a:lstStyle>
            <a:lvl1pPr>
              <a:defRPr i="0">
                <a:solidFill>
                  <a:srgbClr val="590F4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600200"/>
            <a:ext cx="4886200" cy="4565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90495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211137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288" y="3965525"/>
            <a:ext cx="8353425" cy="6492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7568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5040560" cy="2049191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rgbClr val="590F4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299556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4100504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288" y="3965525"/>
            <a:ext cx="8353425" cy="6492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6362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1852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1852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03439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03439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147221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914666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739400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996952"/>
            <a:ext cx="8352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8216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780928"/>
            <a:ext cx="83520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5536" y="4077072"/>
            <a:ext cx="874846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9805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906320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524050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16832"/>
            <a:ext cx="9144000" cy="4248472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2132856"/>
            <a:ext cx="8352928" cy="374865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452094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86200" cy="1143000"/>
          </a:xfrm>
        </p:spPr>
        <p:txBody>
          <a:bodyPr/>
          <a:lstStyle>
            <a:lvl1pPr>
              <a:defRPr i="0">
                <a:solidFill>
                  <a:srgbClr val="C4083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600200"/>
            <a:ext cx="4886200" cy="4565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90495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4045018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288" y="3965525"/>
            <a:ext cx="8353425" cy="6492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1553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5040560" cy="2049191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9792" y="6548966"/>
            <a:ext cx="2736304" cy="22762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8611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5544" y="0"/>
            <a:ext cx="3563888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5040560" cy="2049191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rgbClr val="C4083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033814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4224834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1852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1852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03439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03439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140235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459461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752866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996952"/>
            <a:ext cx="8352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046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780928"/>
            <a:ext cx="83520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5536" y="4077072"/>
            <a:ext cx="874846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1693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448537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4142729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16832"/>
            <a:ext cx="9144000" cy="4248472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2132856"/>
            <a:ext cx="8352928" cy="374865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505514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5416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86200" cy="1143000"/>
          </a:xfrm>
        </p:spPr>
        <p:txBody>
          <a:bodyPr/>
          <a:lstStyle>
            <a:lvl1pPr>
              <a:defRPr i="0">
                <a:solidFill>
                  <a:srgbClr val="5C5C5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600200"/>
            <a:ext cx="4886200" cy="4565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90495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879137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288" y="3965525"/>
            <a:ext cx="8353425" cy="6492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7869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5040560" cy="2049191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rgbClr val="5C5C5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798153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715194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1852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1852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03439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03439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364122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689787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880021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4" Type="http://schemas.openxmlformats.org/officeDocument/2006/relationships/image" Target="../media/image8.jpe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14" Type="http://schemas.openxmlformats.org/officeDocument/2006/relationships/image" Target="../media/image11.jpeg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14" Type="http://schemas.openxmlformats.org/officeDocument/2006/relationships/image" Target="../media/image14.jpeg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2.xml"/><Relationship Id="rId13" Type="http://schemas.openxmlformats.org/officeDocument/2006/relationships/theme" Target="../theme/theme6.xml"/><Relationship Id="rId14" Type="http://schemas.openxmlformats.org/officeDocument/2006/relationships/image" Target="../media/image17.jpeg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Relationship Id="rId9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4.xml"/><Relationship Id="rId13" Type="http://schemas.openxmlformats.org/officeDocument/2006/relationships/theme" Target="../theme/theme7.xml"/><Relationship Id="rId14" Type="http://schemas.openxmlformats.org/officeDocument/2006/relationships/image" Target="../media/image20.jpeg"/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96.xml"/><Relationship Id="rId13" Type="http://schemas.openxmlformats.org/officeDocument/2006/relationships/theme" Target="../theme/theme8.xml"/><Relationship Id="rId14" Type="http://schemas.openxmlformats.org/officeDocument/2006/relationships/image" Target="../media/image23.jpeg"/><Relationship Id="rId1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1.xml"/><Relationship Id="rId8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39932"/>
            <a:ext cx="9144000" cy="61806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1600200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317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04FBB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1600200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02578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8466"/>
            <a:ext cx="9144000" cy="4995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1600200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8573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9144000" cy="50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1600200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42509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7938"/>
            <a:ext cx="9144000" cy="50006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1600200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64306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166813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67463"/>
            <a:ext cx="9144000" cy="4905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1600200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90462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590F4A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9144000" cy="50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1600200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39879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C01B1C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41532"/>
            <a:ext cx="9144000" cy="51646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1600200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27847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5C5C5C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labs.apnic.net" TargetMode="External"/><Relationship Id="rId3" Type="http://schemas.openxmlformats.org/officeDocument/2006/relationships/hyperlink" Target="http://www.blabs.apnic.net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if.asia" TargetMode="External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nic.net/meetings" TargetMode="External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meetings.apnic.net/33/program/bo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APNIC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Louise Flynn, Marketing and Public Relations Consultant</a:t>
            </a:r>
          </a:p>
          <a:p>
            <a:r>
              <a:rPr lang="en-US" dirty="0" smtClean="0"/>
              <a:t>April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56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and Development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Area established 2011</a:t>
            </a:r>
          </a:p>
          <a:p>
            <a:pPr lvl="1"/>
            <a:r>
              <a:rPr lang="en-US" dirty="0" smtClean="0"/>
              <a:t>Directed by </a:t>
            </a:r>
            <a:r>
              <a:rPr lang="en-US" dirty="0" err="1" smtClean="0"/>
              <a:t>Dr</a:t>
            </a:r>
            <a:r>
              <a:rPr lang="en-US" dirty="0" smtClean="0"/>
              <a:t> Philip Smith (you know him)</a:t>
            </a:r>
          </a:p>
          <a:p>
            <a:r>
              <a:rPr lang="en-US" dirty="0" smtClean="0"/>
              <a:t>Increased focus on IPv6</a:t>
            </a:r>
          </a:p>
          <a:p>
            <a:r>
              <a:rPr lang="en-US" dirty="0" smtClean="0"/>
              <a:t>eLearning (WebEx)</a:t>
            </a:r>
          </a:p>
          <a:p>
            <a:pPr lvl="1"/>
            <a:r>
              <a:rPr lang="en-US" dirty="0" smtClean="0"/>
              <a:t>One-hour “live” training sessions</a:t>
            </a:r>
          </a:p>
          <a:p>
            <a:pPr lvl="1"/>
            <a:r>
              <a:rPr lang="en-US" dirty="0" smtClean="0"/>
              <a:t>Delivered fortnightly to three time zones</a:t>
            </a:r>
          </a:p>
          <a:p>
            <a:r>
              <a:rPr lang="en-US" dirty="0" smtClean="0"/>
              <a:t>Training lab</a:t>
            </a:r>
          </a:p>
          <a:p>
            <a:pPr lvl="1"/>
            <a:r>
              <a:rPr lang="en-US" dirty="0" smtClean="0"/>
              <a:t>For online, remote access during training</a:t>
            </a:r>
          </a:p>
          <a:p>
            <a:pPr lvl="1"/>
            <a:r>
              <a:rPr lang="en-US" dirty="0" smtClean="0"/>
              <a:t>Equipped with IPv6, 4-byte AS Numbers</a:t>
            </a:r>
          </a:p>
          <a:p>
            <a:pPr lvl="1"/>
            <a:r>
              <a:rPr lang="en-US" dirty="0" smtClean="0"/>
              <a:t>ISP-like topology with multiple operating regions</a:t>
            </a:r>
          </a:p>
          <a:p>
            <a:pPr lvl="1"/>
            <a:r>
              <a:rPr lang="en-US" dirty="0" smtClean="0"/>
              <a:t>Hands-on environment with core, edge, and access networks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0B3ED6E7-AE87-41F8-9E0D-1DF05F764EE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Content Placeholder 5" descr="P100088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356992"/>
            <a:ext cx="2600960" cy="151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725642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 Training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Face-to-Face</a:t>
            </a:r>
          </a:p>
          <a:p>
            <a:pPr lvl="1"/>
            <a:r>
              <a:rPr lang="en-US" dirty="0" smtClean="0"/>
              <a:t>67 courses in 36 locations</a:t>
            </a:r>
          </a:p>
          <a:p>
            <a:pPr lvl="1"/>
            <a:r>
              <a:rPr lang="en-US" dirty="0" smtClean="0"/>
              <a:t>1,813 total participants</a:t>
            </a:r>
          </a:p>
          <a:p>
            <a:r>
              <a:rPr lang="en-US" dirty="0" smtClean="0"/>
              <a:t>eLearning </a:t>
            </a:r>
          </a:p>
          <a:p>
            <a:pPr lvl="1"/>
            <a:r>
              <a:rPr lang="en-US" dirty="0" smtClean="0"/>
              <a:t>76 courses</a:t>
            </a:r>
          </a:p>
          <a:p>
            <a:pPr lvl="1"/>
            <a:r>
              <a:rPr lang="en-US" dirty="0" smtClean="0"/>
              <a:t>786 total participants</a:t>
            </a:r>
          </a:p>
          <a:p>
            <a:r>
              <a:rPr lang="en-US" dirty="0" smtClean="0"/>
              <a:t>IPv6 courses</a:t>
            </a:r>
          </a:p>
          <a:p>
            <a:pPr lvl="1"/>
            <a:r>
              <a:rPr lang="en-US" dirty="0" smtClean="0"/>
              <a:t>27 locations in 20 economies</a:t>
            </a:r>
          </a:p>
          <a:p>
            <a:pPr lvl="1"/>
            <a:r>
              <a:rPr lang="en-US" dirty="0" smtClean="0"/>
              <a:t>1,147 total participants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6A965F2-6A16-624D-806F-C9CE716AA395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5" name="Picture 4" descr="Training-in-Bangladesh-July-200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1700808"/>
            <a:ext cx="2592288" cy="1950720"/>
          </a:xfrm>
          <a:prstGeom prst="rect">
            <a:avLst/>
          </a:prstGeom>
        </p:spPr>
      </p:pic>
      <p:pic>
        <p:nvPicPr>
          <p:cNvPr id="6" name="Picture 5" descr="Training-in-Guam-for-the-first-time-June-200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330" y="3789154"/>
            <a:ext cx="2600960" cy="1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15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APNIC Labs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IPv6 Capability measurement</a:t>
            </a:r>
          </a:p>
          <a:p>
            <a:pPr lvl="1"/>
            <a:r>
              <a:rPr lang="en-US" dirty="0"/>
              <a:t>Google ad </a:t>
            </a:r>
            <a:r>
              <a:rPr lang="en-US" dirty="0" smtClean="0"/>
              <a:t>data collection (</a:t>
            </a:r>
            <a:r>
              <a:rPr lang="en-US" dirty="0"/>
              <a:t>thanks to Google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Code snippet enables website-specific measurements</a:t>
            </a:r>
          </a:p>
          <a:p>
            <a:pPr lvl="1"/>
            <a:r>
              <a:rPr lang="en-US" dirty="0" smtClean="0"/>
              <a:t>600,000+ measurements per day</a:t>
            </a:r>
          </a:p>
          <a:p>
            <a:pPr lvl="1"/>
            <a:r>
              <a:rPr lang="en-US" dirty="0" smtClean="0"/>
              <a:t>Analysis by source economy, ASN, and more</a:t>
            </a:r>
          </a:p>
          <a:p>
            <a:r>
              <a:rPr lang="en-US" dirty="0" smtClean="0"/>
              <a:t>IPv4 address report</a:t>
            </a:r>
          </a:p>
          <a:p>
            <a:pPr lvl="1"/>
            <a:r>
              <a:rPr lang="en-US" dirty="0" smtClean="0"/>
              <a:t>IPv4 free pool address exhaustion</a:t>
            </a:r>
          </a:p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http://labs.apnic.net</a:t>
            </a:r>
            <a:endParaRPr lang="en-US" dirty="0"/>
          </a:p>
          <a:p>
            <a:r>
              <a:rPr lang="en-US" dirty="0" smtClean="0">
                <a:hlinkClick r:id="rId3"/>
              </a:rPr>
              <a:t>http://blabs.apnic.net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6659C3D-E5F1-A14B-A733-9FD04C5ED5A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0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IPv6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Regional events and activities</a:t>
            </a:r>
          </a:p>
          <a:p>
            <a:pPr lvl="1"/>
            <a:r>
              <a:rPr lang="en-US" dirty="0" smtClean="0"/>
              <a:t>Pacific Telecommunications Council (PTC), Hawaii, January 2011</a:t>
            </a:r>
          </a:p>
          <a:p>
            <a:pPr lvl="1"/>
            <a:r>
              <a:rPr lang="en-US" dirty="0" smtClean="0"/>
              <a:t>Philippines IPv6 Conference, Manila, January 2011</a:t>
            </a:r>
          </a:p>
          <a:p>
            <a:pPr lvl="1"/>
            <a:r>
              <a:rPr lang="en-AU" dirty="0"/>
              <a:t>IPv6 Transition conference, APRICOT 2011, Hong Kong</a:t>
            </a:r>
          </a:p>
          <a:p>
            <a:pPr lvl="1"/>
            <a:r>
              <a:rPr lang="en-AU" dirty="0"/>
              <a:t>Seminar for DNS community, ICANN 41, Singapore </a:t>
            </a:r>
          </a:p>
          <a:p>
            <a:pPr lvl="1"/>
            <a:r>
              <a:rPr lang="en-US" dirty="0" smtClean="0"/>
              <a:t>China IPv6 Summit, Beijing, April 2011</a:t>
            </a:r>
          </a:p>
          <a:p>
            <a:pPr lvl="1"/>
            <a:r>
              <a:rPr lang="en-US" dirty="0" smtClean="0"/>
              <a:t>ITU/APNIC IPv6 Workshop, Bangkok, July 2011</a:t>
            </a:r>
          </a:p>
          <a:p>
            <a:pPr lvl="1"/>
            <a:r>
              <a:rPr lang="en-AU" dirty="0"/>
              <a:t>World IPv6 Day, 8 June 2011</a:t>
            </a:r>
          </a:p>
          <a:p>
            <a:pPr lvl="1"/>
            <a:r>
              <a:rPr lang="en-AU" dirty="0" smtClean="0"/>
              <a:t>IPv6 </a:t>
            </a:r>
            <a:r>
              <a:rPr lang="en-AU" dirty="0"/>
              <a:t>Transition Plenary, APNIC 32, </a:t>
            </a:r>
            <a:r>
              <a:rPr lang="en-AU" dirty="0" err="1"/>
              <a:t>Busan</a:t>
            </a:r>
            <a:endParaRPr lang="en-AU" dirty="0"/>
          </a:p>
          <a:p>
            <a:pPr lvl="1"/>
            <a:r>
              <a:rPr lang="en-US" dirty="0" smtClean="0"/>
              <a:t>Asia Pacific Top Level Domain (APTLD), Busan, September 2011</a:t>
            </a:r>
          </a:p>
          <a:p>
            <a:pPr lvl="1"/>
            <a:r>
              <a:rPr lang="en-US" dirty="0" smtClean="0"/>
              <a:t>Australia IPv6 Summit, Melbourne, </a:t>
            </a:r>
            <a:r>
              <a:rPr lang="en-US" dirty="0" err="1" smtClean="0"/>
              <a:t>Octber</a:t>
            </a:r>
            <a:r>
              <a:rPr lang="en-US" dirty="0" smtClean="0"/>
              <a:t> 2011</a:t>
            </a:r>
          </a:p>
          <a:p>
            <a:pPr lvl="1"/>
            <a:r>
              <a:rPr lang="en-US" dirty="0" smtClean="0"/>
              <a:t>China Mobile MIRACLE 2011, Beijing, November 2011</a:t>
            </a:r>
          </a:p>
          <a:p>
            <a:pPr lvl="1"/>
            <a:r>
              <a:rPr lang="en-US" dirty="0" smtClean="0"/>
              <a:t>Singapore </a:t>
            </a:r>
            <a:r>
              <a:rPr lang="en-US" dirty="0" err="1" smtClean="0"/>
              <a:t>iDA</a:t>
            </a:r>
            <a:r>
              <a:rPr lang="en-US" dirty="0" smtClean="0"/>
              <a:t> IPv6 Executive Briefing, Singapore, November 2011</a:t>
            </a:r>
          </a:p>
          <a:p>
            <a:pPr lvl="1"/>
            <a:r>
              <a:rPr lang="en-US" dirty="0" smtClean="0"/>
              <a:t>Taiwan IPv6 Summit, Taipei, November 2011</a:t>
            </a:r>
          </a:p>
          <a:p>
            <a:r>
              <a:rPr lang="en-US" dirty="0" smtClean="0"/>
              <a:t>APIPv6 Task Force</a:t>
            </a:r>
          </a:p>
          <a:p>
            <a:pPr lvl="1"/>
            <a:r>
              <a:rPr lang="en-US" dirty="0" smtClean="0"/>
              <a:t>APNIC providing Secretariat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760F3BF2-903F-C941-9740-2D569F12C1F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6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</a:t>
            </a:r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Regional events and </a:t>
            </a:r>
            <a:r>
              <a:rPr lang="en-US" dirty="0" smtClean="0"/>
              <a:t>activities </a:t>
            </a:r>
            <a:endParaRPr lang="en-US" dirty="0"/>
          </a:p>
          <a:p>
            <a:pPr lvl="1"/>
            <a:r>
              <a:rPr lang="en-AU" dirty="0"/>
              <a:t>IPv6 Transition Plenary, APNIC 32, </a:t>
            </a:r>
            <a:r>
              <a:rPr lang="en-AU" dirty="0" err="1"/>
              <a:t>Busan</a:t>
            </a:r>
            <a:endParaRPr lang="en-AU" dirty="0"/>
          </a:p>
          <a:p>
            <a:pPr lvl="1"/>
            <a:r>
              <a:rPr lang="en-US" dirty="0"/>
              <a:t>Asia Pacific Top Level Domain (APTLD), </a:t>
            </a:r>
            <a:r>
              <a:rPr lang="en-US" dirty="0" err="1"/>
              <a:t>Busan</a:t>
            </a:r>
            <a:r>
              <a:rPr lang="en-US" dirty="0"/>
              <a:t>, September 2011</a:t>
            </a:r>
          </a:p>
          <a:p>
            <a:pPr lvl="1"/>
            <a:r>
              <a:rPr lang="en-US" dirty="0"/>
              <a:t>Australia IPv6 Summit, Melbourne, </a:t>
            </a:r>
            <a:r>
              <a:rPr lang="en-US" dirty="0" err="1"/>
              <a:t>Octber</a:t>
            </a:r>
            <a:r>
              <a:rPr lang="en-US" dirty="0"/>
              <a:t> 2011</a:t>
            </a:r>
          </a:p>
          <a:p>
            <a:pPr lvl="1"/>
            <a:r>
              <a:rPr lang="en-US" dirty="0"/>
              <a:t>China Mobile MIRACLE 2011, Beijing, November 2011</a:t>
            </a:r>
          </a:p>
          <a:p>
            <a:pPr lvl="1"/>
            <a:r>
              <a:rPr lang="en-US" dirty="0"/>
              <a:t>Singapore </a:t>
            </a:r>
            <a:r>
              <a:rPr lang="en-US" dirty="0" err="1"/>
              <a:t>iDA</a:t>
            </a:r>
            <a:r>
              <a:rPr lang="en-US" dirty="0"/>
              <a:t> IPv6 Executive Briefing, Singapore, November 2011</a:t>
            </a:r>
          </a:p>
          <a:p>
            <a:pPr lvl="1"/>
            <a:r>
              <a:rPr lang="en-US" dirty="0"/>
              <a:t>Taiwan IPv6 Summit, Taipei, November </a:t>
            </a:r>
            <a:r>
              <a:rPr lang="en-US" dirty="0" smtClean="0"/>
              <a:t>2011</a:t>
            </a:r>
            <a:endParaRPr lang="en-US" dirty="0" smtClean="0"/>
          </a:p>
          <a:p>
            <a:r>
              <a:rPr lang="en-US" dirty="0" smtClean="0"/>
              <a:t>Work </a:t>
            </a:r>
            <a:r>
              <a:rPr lang="en-US" dirty="0" smtClean="0"/>
              <a:t>with regulators, policymakers, and government</a:t>
            </a:r>
          </a:p>
          <a:p>
            <a:pPr lvl="1"/>
            <a:r>
              <a:rPr lang="en-US" dirty="0" smtClean="0"/>
              <a:t>IPv6 technical and policy issues</a:t>
            </a:r>
          </a:p>
          <a:p>
            <a:pPr lvl="1"/>
            <a:r>
              <a:rPr lang="en-US" dirty="0" smtClean="0"/>
              <a:t>IPv6 deployment capacity building in </a:t>
            </a:r>
            <a:r>
              <a:rPr lang="en-US" dirty="0" err="1" smtClean="0"/>
              <a:t>dev</a:t>
            </a:r>
            <a:r>
              <a:rPr lang="en-US" dirty="0" smtClean="0"/>
              <a:t> </a:t>
            </a:r>
            <a:r>
              <a:rPr lang="en-US" dirty="0" smtClean="0"/>
              <a:t>economies</a:t>
            </a:r>
          </a:p>
          <a:p>
            <a:pPr lvl="1"/>
            <a:r>
              <a:rPr lang="en-US" dirty="0" err="1" smtClean="0"/>
              <a:t>APECTel</a:t>
            </a:r>
            <a:r>
              <a:rPr lang="en-US" dirty="0" smtClean="0"/>
              <a:t> 44</a:t>
            </a:r>
            <a:endParaRPr lang="en-US" dirty="0" smtClean="0"/>
          </a:p>
          <a:p>
            <a:r>
              <a:rPr lang="en-US" dirty="0" smtClean="0"/>
              <a:t>APIPv6 </a:t>
            </a:r>
            <a:r>
              <a:rPr lang="en-US" dirty="0"/>
              <a:t>Task Force</a:t>
            </a:r>
          </a:p>
          <a:p>
            <a:pPr lvl="1"/>
            <a:r>
              <a:rPr lang="en-US" dirty="0"/>
              <a:t>APNIC providing Secretariat </a:t>
            </a:r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0793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Governance Forum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IGF 6</a:t>
            </a:r>
            <a:endParaRPr lang="en-US" dirty="0" smtClean="0"/>
          </a:p>
          <a:p>
            <a:pPr lvl="1"/>
            <a:r>
              <a:rPr lang="en-US" dirty="0" smtClean="0"/>
              <a:t>2011 in Nairobi, Kenya</a:t>
            </a:r>
          </a:p>
          <a:p>
            <a:pPr lvl="1"/>
            <a:r>
              <a:rPr lang="en-US" dirty="0" smtClean="0"/>
              <a:t>Sponsored one remote hub - University of the South Pacific, Fiji</a:t>
            </a:r>
          </a:p>
          <a:p>
            <a:pPr lvl="1"/>
            <a:r>
              <a:rPr lang="en-US" dirty="0" smtClean="0"/>
              <a:t>Total of 18 participants</a:t>
            </a:r>
          </a:p>
          <a:p>
            <a:r>
              <a:rPr lang="en-US" dirty="0" smtClean="0"/>
              <a:t>Regional IGF events</a:t>
            </a:r>
          </a:p>
          <a:p>
            <a:pPr lvl="1"/>
            <a:r>
              <a:rPr lang="en-US" dirty="0" smtClean="0"/>
              <a:t>Inaugural Pacific IGF (</a:t>
            </a:r>
            <a:r>
              <a:rPr lang="en-US" dirty="0" err="1" smtClean="0"/>
              <a:t>PacIGF</a:t>
            </a:r>
            <a:r>
              <a:rPr lang="en-US" dirty="0" smtClean="0"/>
              <a:t>), New Caledonia</a:t>
            </a:r>
          </a:p>
          <a:p>
            <a:pPr lvl="1"/>
            <a:r>
              <a:rPr lang="en-US" dirty="0" smtClean="0"/>
              <a:t>Asia Pacific Regional IGF (</a:t>
            </a:r>
            <a:r>
              <a:rPr lang="en-US" dirty="0" err="1" smtClean="0"/>
              <a:t>APrIGF</a:t>
            </a:r>
            <a:r>
              <a:rPr lang="en-US" dirty="0" smtClean="0"/>
              <a:t>), Singapore</a:t>
            </a:r>
          </a:p>
          <a:p>
            <a:pPr lvl="1"/>
            <a:r>
              <a:rPr lang="en-US" dirty="0" err="1" smtClean="0"/>
              <a:t>APrIGF</a:t>
            </a:r>
            <a:r>
              <a:rPr lang="en-US" dirty="0" smtClean="0"/>
              <a:t> 2012, Japan, July 2012</a:t>
            </a:r>
          </a:p>
          <a:p>
            <a:r>
              <a:rPr lang="en-US" dirty="0" smtClean="0"/>
              <a:t>Multi-stakeholder Advisory Group (MAG)</a:t>
            </a:r>
            <a:endParaRPr lang="en-US" dirty="0"/>
          </a:p>
          <a:p>
            <a:pPr lvl="1"/>
            <a:r>
              <a:rPr lang="en-US" dirty="0" smtClean="0"/>
              <a:t>Paul Wilson serving from May 2012 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ith Paul </a:t>
            </a:r>
            <a:r>
              <a:rPr lang="en-US" dirty="0" err="1" smtClean="0"/>
              <a:t>Rendek</a:t>
            </a:r>
            <a:r>
              <a:rPr lang="en-US" dirty="0" smtClean="0"/>
              <a:t> (RIPE NCC) and Raul </a:t>
            </a:r>
            <a:r>
              <a:rPr lang="en-US" dirty="0" err="1" smtClean="0"/>
              <a:t>Echeberria</a:t>
            </a:r>
            <a:r>
              <a:rPr lang="en-US" dirty="0" smtClean="0"/>
              <a:t> (LACNIC)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473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Society Innovation Fund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600201"/>
            <a:ext cx="8352928" cy="3196952"/>
          </a:xfrm>
        </p:spPr>
        <p:txBody>
          <a:bodyPr>
            <a:normAutofit/>
          </a:bodyPr>
          <a:lstStyle/>
          <a:p>
            <a:r>
              <a:rPr lang="en-US" dirty="0"/>
              <a:t>ISIF is now part of the Seed Alliance</a:t>
            </a:r>
          </a:p>
          <a:p>
            <a:pPr lvl="1"/>
            <a:r>
              <a:rPr lang="en-US" dirty="0"/>
              <a:t>Alliance for Internet development and digital innovation</a:t>
            </a:r>
          </a:p>
          <a:p>
            <a:pPr lvl="1"/>
            <a:r>
              <a:rPr lang="en-US" dirty="0"/>
              <a:t>Joint effort with LACNIC and </a:t>
            </a:r>
            <a:r>
              <a:rPr lang="en-US" dirty="0" err="1" smtClean="0"/>
              <a:t>AfriNIC</a:t>
            </a:r>
            <a:endParaRPr lang="en-US" dirty="0"/>
          </a:p>
          <a:p>
            <a:pPr lvl="1"/>
            <a:r>
              <a:rPr lang="en-US" dirty="0" smtClean="0"/>
              <a:t>Ongoing support by IDRC (CAD $1.3m)</a:t>
            </a:r>
            <a:endParaRPr lang="en-US" dirty="0"/>
          </a:p>
          <a:p>
            <a:r>
              <a:rPr lang="en-US" dirty="0"/>
              <a:t>New </a:t>
            </a:r>
            <a:r>
              <a:rPr lang="en-US" dirty="0" smtClean="0"/>
              <a:t>round launching soon</a:t>
            </a:r>
            <a:endParaRPr lang="en-US" dirty="0"/>
          </a:p>
          <a:p>
            <a:r>
              <a:rPr lang="en-US" dirty="0" smtClean="0">
                <a:hlinkClick r:id="rId3"/>
              </a:rPr>
              <a:t>http://www.isif.asia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6659C3D-E5F1-A14B-A733-9FD04C5ED5A5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 descr="ISIF_light_blu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509120"/>
            <a:ext cx="5464816" cy="102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22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2012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Focus groups</a:t>
            </a:r>
          </a:p>
          <a:p>
            <a:pPr lvl="1"/>
            <a:r>
              <a:rPr lang="en-AU" dirty="0" smtClean="0"/>
              <a:t>Held during April 2012</a:t>
            </a:r>
          </a:p>
          <a:p>
            <a:pPr lvl="1"/>
            <a:r>
              <a:rPr lang="en-AU" dirty="0" smtClean="0"/>
              <a:t>17 face-to-face meetings in 13 </a:t>
            </a:r>
            <a:r>
              <a:rPr lang="en-AU" dirty="0"/>
              <a:t>e</a:t>
            </a:r>
            <a:r>
              <a:rPr lang="en-AU" dirty="0" smtClean="0"/>
              <a:t>conomies</a:t>
            </a:r>
          </a:p>
          <a:p>
            <a:pPr lvl="1"/>
            <a:r>
              <a:rPr lang="en-AU" dirty="0"/>
              <a:t>C</a:t>
            </a:r>
            <a:r>
              <a:rPr lang="en-AU" dirty="0" smtClean="0"/>
              <a:t>ontent to be reflected in the final survey report</a:t>
            </a:r>
          </a:p>
          <a:p>
            <a:r>
              <a:rPr lang="en-AU" dirty="0" smtClean="0"/>
              <a:t>Online </a:t>
            </a:r>
            <a:r>
              <a:rPr lang="en-AU" dirty="0"/>
              <a:t>s</a:t>
            </a:r>
            <a:r>
              <a:rPr lang="en-AU" dirty="0" smtClean="0"/>
              <a:t>urvey form</a:t>
            </a:r>
          </a:p>
          <a:p>
            <a:pPr lvl="1"/>
            <a:r>
              <a:rPr lang="en-AU" dirty="0"/>
              <a:t>APNIC Members, regional, and global stakeholders</a:t>
            </a:r>
          </a:p>
          <a:p>
            <a:pPr lvl="1"/>
            <a:r>
              <a:rPr lang="en-AU" dirty="0"/>
              <a:t>Questions specific to stakeholder groups</a:t>
            </a:r>
          </a:p>
          <a:p>
            <a:pPr lvl="1"/>
            <a:r>
              <a:rPr lang="en-AU" dirty="0" smtClean="0"/>
              <a:t>Launch: May 2012</a:t>
            </a:r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Due in August 2012 (APNIC 34, Phnom Penh)</a:t>
            </a:r>
          </a:p>
          <a:p>
            <a:pPr lvl="1"/>
            <a:r>
              <a:rPr lang="en-US" dirty="0" smtClean="0"/>
              <a:t>Feeding directly into planning for </a:t>
            </a:r>
            <a:r>
              <a:rPr lang="en-US" dirty="0" smtClean="0"/>
              <a:t>2013</a:t>
            </a:r>
          </a:p>
          <a:p>
            <a:pPr lvl="1"/>
            <a:endParaRPr lang="en-US" dirty="0"/>
          </a:p>
          <a:p>
            <a:pPr marL="360362" lvl="1" indent="0" algn="ctr">
              <a:buNone/>
            </a:pPr>
            <a:r>
              <a:rPr lang="en-US" sz="3500" b="1" dirty="0" err="1" smtClean="0"/>
              <a:t>www.apnic.net</a:t>
            </a:r>
            <a:r>
              <a:rPr lang="en-US" sz="3500" b="1" dirty="0" smtClean="0"/>
              <a:t>/survey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2564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up 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APNIC 34, Phnom Penh, Cambodia</a:t>
            </a:r>
          </a:p>
          <a:p>
            <a:pPr lvl="1"/>
            <a:r>
              <a:rPr lang="en-US" dirty="0" smtClean="0"/>
              <a:t>21-31 August 2012</a:t>
            </a:r>
          </a:p>
          <a:p>
            <a:pPr lvl="1"/>
            <a:r>
              <a:rPr lang="en-US" dirty="0" smtClean="0"/>
              <a:t>New: Workshop week!</a:t>
            </a:r>
          </a:p>
          <a:p>
            <a:pPr lvl="1"/>
            <a:r>
              <a:rPr lang="en-US" dirty="0" smtClean="0"/>
              <a:t>#APNIC34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360362" lvl="1" indent="0">
              <a:buNone/>
            </a:pPr>
            <a:endParaRPr lang="en-US" dirty="0" smtClean="0"/>
          </a:p>
          <a:p>
            <a:r>
              <a:rPr lang="en-US" dirty="0" smtClean="0"/>
              <a:t>APNIC 35, Singapore</a:t>
            </a:r>
          </a:p>
          <a:p>
            <a:pPr lvl="1"/>
            <a:r>
              <a:rPr lang="en-US" dirty="0" smtClean="0"/>
              <a:t>20 </a:t>
            </a:r>
            <a:r>
              <a:rPr lang="en-US" dirty="0"/>
              <a:t>February </a:t>
            </a:r>
            <a:r>
              <a:rPr lang="en-US" dirty="0" smtClean="0"/>
              <a:t>- </a:t>
            </a:r>
            <a:r>
              <a:rPr lang="en-US" dirty="0"/>
              <a:t>1 March 2013 (with </a:t>
            </a:r>
            <a:r>
              <a:rPr lang="en-US" dirty="0" smtClean="0"/>
              <a:t>APRICOT 2013)</a:t>
            </a:r>
            <a:endParaRPr lang="en-US" dirty="0"/>
          </a:p>
          <a:p>
            <a:r>
              <a:rPr lang="en-US" dirty="0" smtClean="0">
                <a:hlinkClick r:id="rId3"/>
              </a:rPr>
              <a:t>http://www.apnic.net/meetings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17192-4795-C04C-AE03-5DCA5CC6325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 descr="APNIC 34 banner_FINA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068960"/>
            <a:ext cx="5832648" cy="12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60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with APNIC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Follow @</a:t>
            </a:r>
            <a:r>
              <a:rPr lang="en-US" dirty="0" err="1" smtClean="0"/>
              <a:t>apnic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Join APNIC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19</a:t>
            </a:fld>
            <a:endParaRPr lang="en-AU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1354" b="1354"/>
          <a:stretch>
            <a:fillRect/>
          </a:stretch>
        </p:blipFill>
        <p:spPr>
          <a:xfrm>
            <a:off x="1043608" y="2564904"/>
            <a:ext cx="2808312" cy="2732027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1373" b="1373"/>
          <a:stretch>
            <a:fillRect/>
          </a:stretch>
        </p:blipFill>
        <p:spPr>
          <a:xfrm>
            <a:off x="5364088" y="2564904"/>
            <a:ext cx="273975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12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Exhaustion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Defined 3-stage process</a:t>
            </a:r>
          </a:p>
          <a:p>
            <a:pPr lvl="1"/>
            <a:r>
              <a:rPr lang="en-US" dirty="0" smtClean="0"/>
              <a:t>Stage 1: normal allocations</a:t>
            </a:r>
          </a:p>
          <a:p>
            <a:pPr lvl="1"/>
            <a:r>
              <a:rPr lang="en-US" dirty="0" smtClean="0"/>
              <a:t>Stage 2: modified evaluation process</a:t>
            </a:r>
          </a:p>
          <a:p>
            <a:pPr lvl="1"/>
            <a:r>
              <a:rPr lang="en-US" dirty="0" smtClean="0"/>
              <a:t>Stage 3: “Final /8” policy (rationing) </a:t>
            </a:r>
          </a:p>
          <a:p>
            <a:r>
              <a:rPr lang="en-US" dirty="0" smtClean="0"/>
              <a:t>Stage 2</a:t>
            </a:r>
          </a:p>
          <a:p>
            <a:pPr lvl="1"/>
            <a:r>
              <a:rPr lang="en-US" dirty="0" smtClean="0"/>
              <a:t>Strict </a:t>
            </a:r>
            <a:r>
              <a:rPr lang="en-US" dirty="0" err="1" smtClean="0"/>
              <a:t>serialisation</a:t>
            </a:r>
            <a:r>
              <a:rPr lang="en-US" dirty="0" smtClean="0"/>
              <a:t> of requests and responses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ollective evaluation by </a:t>
            </a:r>
            <a:r>
              <a:rPr lang="en-US" dirty="0" err="1" smtClean="0"/>
              <a:t>Hostmaster</a:t>
            </a:r>
            <a:r>
              <a:rPr lang="en-US" dirty="0" smtClean="0"/>
              <a:t> team</a:t>
            </a:r>
          </a:p>
          <a:p>
            <a:pPr lvl="1"/>
            <a:r>
              <a:rPr lang="en-US" dirty="0"/>
              <a:t>Ended on 15 April 2011</a:t>
            </a:r>
          </a:p>
          <a:p>
            <a:pPr lvl="1"/>
            <a:r>
              <a:rPr lang="en-US" dirty="0" err="1" smtClean="0"/>
              <a:t>Approx</a:t>
            </a:r>
            <a:r>
              <a:rPr lang="en-US" dirty="0" smtClean="0"/>
              <a:t> 180 unfulfilled requests, no ongoing disputes</a:t>
            </a:r>
          </a:p>
          <a:p>
            <a:r>
              <a:rPr lang="en-US" dirty="0" smtClean="0"/>
              <a:t>Stage 3</a:t>
            </a:r>
          </a:p>
          <a:p>
            <a:pPr lvl="1"/>
            <a:r>
              <a:rPr lang="en-US" dirty="0" smtClean="0"/>
              <a:t>Maximum allocation now /22 per </a:t>
            </a:r>
            <a:r>
              <a:rPr lang="en-US" dirty="0" err="1" smtClean="0"/>
              <a:t>organisation</a:t>
            </a:r>
            <a:r>
              <a:rPr lang="en-US" dirty="0" smtClean="0"/>
              <a:t> (from 103/8)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F0AF934-1801-534E-BE49-41A3D61F19B2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54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Louise Flynn</a:t>
            </a:r>
          </a:p>
          <a:p>
            <a:r>
              <a:rPr lang="en-US" dirty="0" err="1" smtClean="0"/>
              <a:t>lou@</a:t>
            </a:r>
            <a:r>
              <a:rPr lang="en-US" dirty="0" err="1" smtClean="0"/>
              <a:t>apnic.net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709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Delegations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3</a:t>
            </a:fld>
            <a:endParaRPr lang="en-AU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891874"/>
            <a:ext cx="8351838" cy="3982301"/>
          </a:xfrm>
        </p:spPr>
      </p:pic>
    </p:spTree>
    <p:extLst>
      <p:ext uri="{BB962C8B-B14F-4D97-AF65-F5344CB8AC3E}">
        <p14:creationId xmlns:p14="http://schemas.microsoft.com/office/powerpoint/2010/main" val="3193619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Exhaustion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APNIC reached its final /8 IPv4 block on 15 April 2011</a:t>
            </a:r>
          </a:p>
          <a:p>
            <a:r>
              <a:rPr lang="en-US" dirty="0" smtClean="0"/>
              <a:t>Now delegating from the final /8 </a:t>
            </a:r>
            <a:r>
              <a:rPr lang="en-US" dirty="0"/>
              <a:t>(</a:t>
            </a:r>
            <a:r>
              <a:rPr lang="en-US" dirty="0" smtClean="0"/>
              <a:t>103/8)</a:t>
            </a:r>
          </a:p>
          <a:p>
            <a:pPr lvl="1"/>
            <a:r>
              <a:rPr lang="en-US" dirty="0" smtClean="0"/>
              <a:t>Maximum of a /22 per account holder</a:t>
            </a:r>
            <a:endParaRPr lang="en-US" dirty="0"/>
          </a:p>
          <a:p>
            <a:r>
              <a:rPr lang="en-AU" dirty="0" smtClean="0"/>
              <a:t>APNIC </a:t>
            </a:r>
            <a:r>
              <a:rPr lang="en-AU" dirty="0" smtClean="0"/>
              <a:t>secretariat contacted by a few IPv4 brokers</a:t>
            </a:r>
          </a:p>
          <a:p>
            <a:pPr lvl="1"/>
            <a:r>
              <a:rPr lang="en-AU" dirty="0" smtClean="0"/>
              <a:t>Maintains neutrality and ensuring policy compliance</a:t>
            </a:r>
          </a:p>
          <a:p>
            <a:pPr lvl="1"/>
            <a:r>
              <a:rPr lang="en-AU" dirty="0" smtClean="0"/>
              <a:t>Considers pre-approvals and qualified broker listing </a:t>
            </a:r>
            <a:r>
              <a:rPr lang="en-AU" dirty="0" smtClean="0"/>
              <a:t>service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F0AF934-1801-534E-BE49-41A3D61F19B2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698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Final /8 Delegations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6A965F2-6A16-624D-806F-C9CE716AA395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86" y="1340768"/>
            <a:ext cx="5454266" cy="4565650"/>
          </a:xfrm>
        </p:spPr>
      </p:pic>
      <p:sp>
        <p:nvSpPr>
          <p:cNvPr id="7" name="Rectangle 6"/>
          <p:cNvSpPr/>
          <p:nvPr/>
        </p:nvSpPr>
        <p:spPr>
          <a:xfrm>
            <a:off x="4067944" y="1268760"/>
            <a:ext cx="1584176" cy="2880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0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Transfers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Demonstrated need now required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rop-096 implemented November 2011</a:t>
            </a:r>
          </a:p>
          <a:p>
            <a:pPr lvl="1"/>
            <a:r>
              <a:rPr lang="en-US" dirty="0" smtClean="0"/>
              <a:t>Except routine M&amp;A transfers</a:t>
            </a:r>
          </a:p>
          <a:p>
            <a:r>
              <a:rPr lang="en-US" dirty="0" smtClean="0"/>
              <a:t>Pre-approval requests</a:t>
            </a:r>
          </a:p>
          <a:p>
            <a:pPr lvl="1"/>
            <a:r>
              <a:rPr lang="en-US" dirty="0" smtClean="0"/>
              <a:t>Can be sought prior to transfer</a:t>
            </a:r>
          </a:p>
          <a:p>
            <a:pPr lvl="1"/>
            <a:r>
              <a:rPr lang="en-US" dirty="0" smtClean="0"/>
              <a:t>Request process identical to traditional IPv4 address request</a:t>
            </a:r>
          </a:p>
          <a:p>
            <a:pPr lvl="1"/>
            <a:r>
              <a:rPr lang="en-US" dirty="0" smtClean="0"/>
              <a:t>Pre-approval when granted is valid for 1 year </a:t>
            </a:r>
          </a:p>
          <a:p>
            <a:r>
              <a:rPr lang="en-AU" dirty="0" smtClean="0"/>
              <a:t>B</a:t>
            </a:r>
            <a:r>
              <a:rPr lang="en-AU" dirty="0"/>
              <a:t>r</a:t>
            </a:r>
            <a:r>
              <a:rPr lang="en-AU" dirty="0" smtClean="0"/>
              <a:t>oker contract/agreement</a:t>
            </a:r>
          </a:p>
          <a:p>
            <a:pPr lvl="1"/>
            <a:r>
              <a:rPr lang="en-AU" dirty="0" smtClean="0"/>
              <a:t>Requires commitment to APNIC policies in all transactions</a:t>
            </a:r>
          </a:p>
          <a:p>
            <a:pPr lvl="1"/>
            <a:r>
              <a:rPr lang="en-AU" dirty="0" smtClean="0"/>
              <a:t>Contracted brokers will be listed and “recognised”</a:t>
            </a:r>
          </a:p>
          <a:p>
            <a:r>
              <a:rPr lang="en-US" dirty="0" smtClean="0"/>
              <a:t>Inter-regional transfers </a:t>
            </a:r>
          </a:p>
          <a:p>
            <a:pPr lvl="1"/>
            <a:r>
              <a:rPr lang="en-US" dirty="0" smtClean="0"/>
              <a:t>prop</a:t>
            </a:r>
            <a:r>
              <a:rPr lang="en-US" dirty="0"/>
              <a:t>-</a:t>
            </a:r>
            <a:r>
              <a:rPr lang="en-US" dirty="0" smtClean="0"/>
              <a:t>095 implemented August 2011</a:t>
            </a:r>
            <a:endParaRPr lang="en-US" dirty="0"/>
          </a:p>
          <a:p>
            <a:pPr lvl="1"/>
            <a:r>
              <a:rPr lang="en-US" dirty="0"/>
              <a:t>Requires counterpart RIR with compatible </a:t>
            </a:r>
            <a:r>
              <a:rPr lang="en-US" dirty="0" smtClean="0"/>
              <a:t>policy</a:t>
            </a:r>
            <a:endParaRPr lang="en-AU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F0AF934-1801-534E-BE49-41A3D61F19B2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20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Transfers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7</a:t>
            </a:fld>
            <a:endParaRPr lang="en-AU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351838" cy="3883025"/>
          </a:xfrm>
        </p:spPr>
      </p:pic>
      <p:sp>
        <p:nvSpPr>
          <p:cNvPr id="7" name="Rectangle 6"/>
          <p:cNvSpPr/>
          <p:nvPr/>
        </p:nvSpPr>
        <p:spPr>
          <a:xfrm>
            <a:off x="3491880" y="1412776"/>
            <a:ext cx="2736304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72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351838" cy="426383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Transfers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8</a:t>
            </a:fld>
            <a:endParaRPr lang="en-AU"/>
          </a:p>
        </p:txBody>
      </p:sp>
      <p:cxnSp>
        <p:nvCxnSpPr>
          <p:cNvPr id="6" name="Straight Connector 5"/>
          <p:cNvCxnSpPr/>
          <p:nvPr/>
        </p:nvCxnSpPr>
        <p:spPr>
          <a:xfrm>
            <a:off x="7308304" y="2204864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96136" y="1927865"/>
            <a:ext cx="1717137" cy="276999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AU" sz="1200" dirty="0"/>
              <a:t>p</a:t>
            </a:r>
            <a:r>
              <a:rPr lang="en-AU" sz="1200" dirty="0" smtClean="0"/>
              <a:t>rop-096 implemented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3356992"/>
            <a:ext cx="1717137" cy="276999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AU" sz="1200" dirty="0" smtClean="0"/>
              <a:t>prop-050 implemented</a:t>
            </a:r>
            <a:endParaRPr lang="en-US" sz="12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499509" y="3645024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067944" y="1340768"/>
            <a:ext cx="1584176" cy="2160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29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Quality Assurance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Reachability testing </a:t>
            </a:r>
          </a:p>
          <a:p>
            <a:pPr lvl="1"/>
            <a:r>
              <a:rPr lang="en-AU" dirty="0" smtClean="0"/>
              <a:t>Applied to /</a:t>
            </a:r>
            <a:r>
              <a:rPr lang="en-AU" dirty="0"/>
              <a:t>8s received from </a:t>
            </a:r>
            <a:r>
              <a:rPr lang="en-AU" dirty="0" smtClean="0"/>
              <a:t>IANA</a:t>
            </a:r>
          </a:p>
          <a:p>
            <a:pPr lvl="1"/>
            <a:r>
              <a:rPr lang="en-AU" dirty="0" smtClean="0"/>
              <a:t>E.g. 1/8</a:t>
            </a:r>
            <a:endParaRPr lang="en-AU" dirty="0"/>
          </a:p>
          <a:p>
            <a:r>
              <a:rPr lang="en-US" dirty="0" err="1" smtClean="0"/>
              <a:t>Whois</a:t>
            </a:r>
            <a:r>
              <a:rPr lang="en-US" dirty="0" smtClean="0"/>
              <a:t> </a:t>
            </a:r>
            <a:r>
              <a:rPr lang="en-US" dirty="0"/>
              <a:t>cleanup project</a:t>
            </a:r>
          </a:p>
          <a:p>
            <a:pPr lvl="1"/>
            <a:r>
              <a:rPr lang="en-US" dirty="0"/>
              <a:t>155,618 unreferenced objects removed</a:t>
            </a:r>
          </a:p>
          <a:p>
            <a:pPr lvl="1"/>
            <a:r>
              <a:rPr lang="en-US" dirty="0"/>
              <a:t>49,542 errors </a:t>
            </a:r>
            <a:r>
              <a:rPr lang="en-US" dirty="0" smtClean="0"/>
              <a:t>fixed</a:t>
            </a:r>
            <a:endParaRPr lang="en-US" dirty="0"/>
          </a:p>
          <a:p>
            <a:pPr lvl="1"/>
            <a:r>
              <a:rPr lang="en-US" dirty="0" smtClean="0"/>
              <a:t>Campaign to update </a:t>
            </a:r>
            <a:r>
              <a:rPr lang="en-US" dirty="0" err="1" smtClean="0"/>
              <a:t>mnt</a:t>
            </a:r>
            <a:r>
              <a:rPr lang="en-US" dirty="0" err="1"/>
              <a:t>-irt</a:t>
            </a:r>
            <a:r>
              <a:rPr lang="en-US" dirty="0"/>
              <a:t> object attributes</a:t>
            </a:r>
          </a:p>
          <a:p>
            <a:r>
              <a:rPr lang="en-US" dirty="0" smtClean="0"/>
              <a:t>Outreach activities</a:t>
            </a:r>
          </a:p>
          <a:p>
            <a:pPr lvl="1"/>
            <a:r>
              <a:rPr lang="en-US" dirty="0" smtClean="0"/>
              <a:t>APNIC meetings and NOGs</a:t>
            </a:r>
          </a:p>
          <a:p>
            <a:pPr lvl="1"/>
            <a:r>
              <a:rPr lang="en-AU" dirty="0" smtClean="0">
                <a:hlinkClick r:id="rId2"/>
              </a:rPr>
              <a:t>http://meetings.apnic.net/33/program/bof</a:t>
            </a:r>
            <a:endParaRPr lang="en-US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6A965F2-6A16-624D-806F-C9CE716AA395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450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ue APNIC Theme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0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range APNIC Theme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ink APNIC Theme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Yellow APNIC Theme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Green APNIC Theme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Purple APNIC Theme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Red APNIC Theme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Grey APNIC Theme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2116</TotalTime>
  <Words>1018</Words>
  <Application>Microsoft Macintosh PowerPoint</Application>
  <PresentationFormat>On-screen Show (4:3)</PresentationFormat>
  <Paragraphs>202</Paragraphs>
  <Slides>20</Slides>
  <Notes>5</Notes>
  <HiddenSlides>5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Blue APNIC Theme</vt:lpstr>
      <vt:lpstr>Orange APNIC Theme</vt:lpstr>
      <vt:lpstr>Pink APNIC Theme</vt:lpstr>
      <vt:lpstr>Yellow APNIC Theme</vt:lpstr>
      <vt:lpstr>Green APNIC Theme</vt:lpstr>
      <vt:lpstr>Purple APNIC Theme</vt:lpstr>
      <vt:lpstr>Red APNIC Theme</vt:lpstr>
      <vt:lpstr>Grey APNIC Theme</vt:lpstr>
      <vt:lpstr>APNIC Update</vt:lpstr>
      <vt:lpstr>IPv4 Exhaustion</vt:lpstr>
      <vt:lpstr>Resource Delegations</vt:lpstr>
      <vt:lpstr>IPv4 Exhaustion</vt:lpstr>
      <vt:lpstr>Final /8 Delegations</vt:lpstr>
      <vt:lpstr>IPv4 Transfers</vt:lpstr>
      <vt:lpstr>IPv4 Transfers</vt:lpstr>
      <vt:lpstr>IPv4 Transfers</vt:lpstr>
      <vt:lpstr>Resource Quality Assurance</vt:lpstr>
      <vt:lpstr>Learning and Development</vt:lpstr>
      <vt:lpstr>2011 Training Statistics</vt:lpstr>
      <vt:lpstr>APNIC Labs</vt:lpstr>
      <vt:lpstr>IPv6 Program</vt:lpstr>
      <vt:lpstr>IPv6 Program</vt:lpstr>
      <vt:lpstr>Internet Governance Forum</vt:lpstr>
      <vt:lpstr>Information Society Innovation Fund</vt:lpstr>
      <vt:lpstr>2012 Survey</vt:lpstr>
      <vt:lpstr>Coming up …</vt:lpstr>
      <vt:lpstr>Connect with APNIC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Rebekah</dc:creator>
  <cp:lastModifiedBy>Louise Flynn</cp:lastModifiedBy>
  <cp:revision>158</cp:revision>
  <cp:lastPrinted>2012-03-23T04:38:48Z</cp:lastPrinted>
  <dcterms:created xsi:type="dcterms:W3CDTF">2012-02-23T01:07:50Z</dcterms:created>
  <dcterms:modified xsi:type="dcterms:W3CDTF">2012-05-18T09:31:02Z</dcterms:modified>
</cp:coreProperties>
</file>