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5722-2901-43F8-B37A-EA82F3F7070B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4B1D-63FE-4ABA-9D70-53DF0495E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5722-2901-43F8-B37A-EA82F3F7070B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4B1D-63FE-4ABA-9D70-53DF0495E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5722-2901-43F8-B37A-EA82F3F7070B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4B1D-63FE-4ABA-9D70-53DF0495E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5722-2901-43F8-B37A-EA82F3F7070B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4B1D-63FE-4ABA-9D70-53DF0495E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5722-2901-43F8-B37A-EA82F3F7070B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4B1D-63FE-4ABA-9D70-53DF0495E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5722-2901-43F8-B37A-EA82F3F7070B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4B1D-63FE-4ABA-9D70-53DF0495E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5722-2901-43F8-B37A-EA82F3F7070B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4B1D-63FE-4ABA-9D70-53DF0495E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5722-2901-43F8-B37A-EA82F3F7070B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4B1D-63FE-4ABA-9D70-53DF0495E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5722-2901-43F8-B37A-EA82F3F7070B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4B1D-63FE-4ABA-9D70-53DF0495E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5722-2901-43F8-B37A-EA82F3F7070B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4B1D-63FE-4ABA-9D70-53DF0495E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5722-2901-43F8-B37A-EA82F3F7070B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4B1D-63FE-4ABA-9D70-53DF0495E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25722-2901-43F8-B37A-EA82F3F7070B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04B1D-63FE-4ABA-9D70-53DF0495E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Legal Aspect of IPv6 and of the IPv4 to IPv6 transition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Ashok.B.RADHAKISSOON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Legal Adviser/</a:t>
            </a:r>
            <a:r>
              <a:rPr lang="en-US" dirty="0" err="1" smtClean="0">
                <a:solidFill>
                  <a:schemeClr val="tx1"/>
                </a:solidFill>
              </a:rPr>
              <a:t>Policy&amp;Regulatory</a:t>
            </a:r>
            <a:r>
              <a:rPr lang="en-US" dirty="0" smtClean="0">
                <a:solidFill>
                  <a:schemeClr val="tx1"/>
                </a:solidFill>
              </a:rPr>
              <a:t>  Affairs Liaison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regarding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)-The right to privacy &amp; protection of data - checks and balances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(ii)New Protocols need to be privacy compliant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(iii)Respect for the anonymity of the user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(iv) Privilege to remain “unidentified”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and IPR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arenBoth"/>
            </a:pPr>
            <a:r>
              <a:rPr lang="en-US" dirty="0" smtClean="0"/>
              <a:t>Two types of contents</a:t>
            </a:r>
          </a:p>
          <a:p>
            <a:pPr marL="571500" indent="-571500">
              <a:buAutoNum type="romanUcParenBoth"/>
            </a:pP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(a)-Protected by IPR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(b) in public domain/unprotected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Protocol IPSec and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LcParenBoth"/>
            </a:pPr>
            <a:r>
              <a:rPr lang="en-US" dirty="0" smtClean="0"/>
              <a:t>Intrinsic and mandatory element of IPv6 for enhancing security of transmission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Developed by IETF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Can identify the sender and receiver of contents(protected or not)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Allows encoding which protects against interception of content by </a:t>
            </a:r>
            <a:r>
              <a:rPr lang="en-US" dirty="0" err="1" smtClean="0"/>
              <a:t>unauthorised</a:t>
            </a:r>
            <a:r>
              <a:rPr lang="en-US" dirty="0" smtClean="0"/>
              <a:t> parties.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Transition from IPv4 to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Similar situation as for</a:t>
            </a:r>
          </a:p>
          <a:p>
            <a:pPr>
              <a:buNone/>
            </a:pP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Passage from Black &amp;White to </a:t>
            </a:r>
            <a:r>
              <a:rPr lang="en-US" dirty="0" err="1" smtClean="0"/>
              <a:t>Colour</a:t>
            </a:r>
            <a:r>
              <a:rPr lang="en-US" dirty="0" smtClean="0"/>
              <a:t> TV</a:t>
            </a:r>
          </a:p>
          <a:p>
            <a:pPr marL="571500" indent="-571500">
              <a:buAutoNum type="romanLcParenBoth"/>
            </a:pPr>
            <a:endParaRPr lang="en-US" dirty="0" smtClean="0"/>
          </a:p>
          <a:p>
            <a:pPr marL="571500" indent="-571500">
              <a:buAutoNum type="romanLcParenBoth"/>
            </a:pPr>
            <a:endParaRPr lang="en-US" dirty="0" smtClean="0"/>
          </a:p>
          <a:p>
            <a:pPr marL="571500" indent="-571500">
              <a:buAutoNum type="romanLcParenBoth"/>
            </a:pP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Migration from Analogue to Digital Broadcasting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arenBoth"/>
            </a:pPr>
            <a:r>
              <a:rPr lang="en-US" dirty="0" smtClean="0"/>
              <a:t>Involves substantial investments(</a:t>
            </a:r>
          </a:p>
          <a:p>
            <a:pPr marL="571500" indent="-571500">
              <a:buAutoNum type="alphaLcParenBoth"/>
            </a:pPr>
            <a:r>
              <a:rPr lang="en-US" dirty="0" smtClean="0"/>
              <a:t>upgrading networks(Operators)</a:t>
            </a:r>
          </a:p>
          <a:p>
            <a:pPr marL="571500" indent="-571500">
              <a:buNone/>
            </a:pPr>
            <a:r>
              <a:rPr lang="en-US" dirty="0" smtClean="0"/>
              <a:t>(b)user’s equipment</a:t>
            </a:r>
          </a:p>
          <a:p>
            <a:pPr marL="571500" indent="-571500">
              <a:buNone/>
            </a:pPr>
            <a:r>
              <a:rPr lang="en-US" dirty="0" smtClean="0"/>
              <a:t>(ii) Capacity Building</a:t>
            </a:r>
          </a:p>
          <a:p>
            <a:pPr marL="571500" indent="-571500">
              <a:buNone/>
            </a:pPr>
            <a:r>
              <a:rPr lang="en-US" dirty="0" smtClean="0"/>
              <a:t>(iii) Period of “simulcast”</a:t>
            </a:r>
          </a:p>
          <a:p>
            <a:pPr marL="571500" indent="-571500">
              <a:buNone/>
            </a:pPr>
            <a:r>
              <a:rPr lang="en-US" dirty="0" smtClean="0"/>
              <a:t>(iv) “Switch off” date ???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arenBoth"/>
            </a:pPr>
            <a:r>
              <a:rPr lang="en-US" dirty="0" smtClean="0"/>
              <a:t>Who has authority to decide on “switch off date”</a:t>
            </a:r>
          </a:p>
          <a:p>
            <a:pPr marL="571500" indent="-571500">
              <a:buAutoNum type="romanUcParenBoth"/>
            </a:pPr>
            <a:r>
              <a:rPr lang="en-US" dirty="0" smtClean="0"/>
              <a:t>No decision making body like a government</a:t>
            </a:r>
          </a:p>
          <a:p>
            <a:pPr marL="571500" indent="-571500">
              <a:buAutoNum type="romanUcParenBoth"/>
            </a:pPr>
            <a:r>
              <a:rPr lang="en-US" dirty="0" smtClean="0"/>
              <a:t>When all networks/user equipment IPv6 compliant?</a:t>
            </a:r>
          </a:p>
          <a:p>
            <a:pPr marL="571500" indent="-571500">
              <a:buAutoNum type="romanUcParenBoth"/>
            </a:pPr>
            <a:r>
              <a:rPr lang="en-US" dirty="0" smtClean="0"/>
              <a:t>Is the IPv4 and IPv6 co-existence here to stay?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)Number resources allocated to legal persons before advent of RIRs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(ii)Valuable assets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(iii) Not within jurisdiction of RIRs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(iv) Potential for development of secondary market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Legal Status of holders of legacy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arenBoth"/>
            </a:pPr>
            <a:r>
              <a:rPr lang="en-US" dirty="0" smtClean="0"/>
              <a:t>Ownership v/s Mere detention</a:t>
            </a:r>
          </a:p>
          <a:p>
            <a:pPr marL="571500" indent="-571500">
              <a:buAutoNum type="romanUcParenBoth"/>
            </a:pPr>
            <a:endParaRPr lang="en-US" dirty="0" smtClean="0"/>
          </a:p>
          <a:p>
            <a:pPr marL="571500" indent="-571500">
              <a:buAutoNum type="romanUcParenBoth"/>
            </a:pPr>
            <a:r>
              <a:rPr lang="en-US" dirty="0" smtClean="0"/>
              <a:t>What are their rights on these addresses?</a:t>
            </a:r>
          </a:p>
          <a:p>
            <a:pPr marL="571500" indent="-571500">
              <a:buAutoNum type="romanUcParenBoth"/>
            </a:pPr>
            <a:endParaRPr lang="en-US" dirty="0" smtClean="0"/>
          </a:p>
          <a:p>
            <a:pPr marL="571500" indent="-571500">
              <a:buAutoNum type="romanUcParenBoth"/>
            </a:pPr>
            <a:r>
              <a:rPr lang="en-US" dirty="0" smtClean="0"/>
              <a:t>The rights of RIRs on these assets?</a:t>
            </a:r>
          </a:p>
          <a:p>
            <a:pPr marL="571500" indent="-571500">
              <a:buAutoNum type="romanUcParenBoth"/>
            </a:pPr>
            <a:endParaRPr lang="en-US" dirty="0" smtClean="0"/>
          </a:p>
          <a:p>
            <a:pPr marL="571500" indent="-571500">
              <a:buAutoNum type="romanUcParenBoth"/>
            </a:pPr>
            <a:r>
              <a:rPr lang="en-US" dirty="0" smtClean="0"/>
              <a:t>How to effect transfer w/o being liable?</a:t>
            </a:r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Legal Pronouncement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LcParenBoth"/>
            </a:pPr>
            <a:r>
              <a:rPr lang="en-US" dirty="0" smtClean="0"/>
              <a:t>Transfer of IP resources to be effected </a:t>
            </a:r>
            <a:r>
              <a:rPr lang="en-US" dirty="0" err="1" smtClean="0"/>
              <a:t>int</a:t>
            </a:r>
            <a:r>
              <a:rPr lang="en-US" dirty="0" smtClean="0"/>
              <a:t> terms of standing guidelines and “ soft law” developed by RIRs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Application of RFC 2050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The right to use IP addresses not a property right-non transferable between “holders”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Presumption –No need exists for holding if transfer considered-Relinquish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  </a:t>
            </a:r>
          </a:p>
          <a:p>
            <a:pPr>
              <a:buNone/>
            </a:pPr>
            <a:r>
              <a:rPr lang="en-US" sz="4800" smtClean="0"/>
              <a:t>Thank you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of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Further Development of the Internet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Depletion of IANA’s Central Pool of IPv4 addresses</a:t>
            </a:r>
          </a:p>
          <a:p>
            <a:endParaRPr lang="en-US" dirty="0" smtClean="0"/>
          </a:p>
          <a:p>
            <a:r>
              <a:rPr lang="en-US" dirty="0" smtClean="0"/>
              <a:t>Technical appeal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Successful Deployment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IPv6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)-Located in every packet of information transmitted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(ii)-Unique identifiers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(iii)-Involves privacy and confidence issues.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 &amp; Deployment of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LcParenBoth"/>
            </a:pPr>
            <a:r>
              <a:rPr lang="en-US" dirty="0" smtClean="0"/>
              <a:t>User’s confidence- a must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Technical properties not enough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Concern for privacy in US &amp;EU</a:t>
            </a:r>
          </a:p>
          <a:p>
            <a:pPr marL="571500" indent="-571500">
              <a:buAutoNum type="romanLcParenBoth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)- Right to Privacy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(ii) Intellectual Property Rights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Legal Foundation of the right to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)Articles 7&amp;8-EU Charter on </a:t>
            </a:r>
            <a:r>
              <a:rPr lang="en-US" dirty="0" err="1" smtClean="0"/>
              <a:t>Fundammental</a:t>
            </a:r>
            <a:r>
              <a:rPr lang="en-US" dirty="0" smtClean="0"/>
              <a:t> Rights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(ii)Council of Europe’s 1981 Convention for protection of Individuals –Re Automatic Processing of Data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Legal Foundation of the right to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(iii) Directive 95/46/EC-Processing  &amp; Free movement of data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(iv)Directive 97/66/EC-Telecoms Sector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(v)Directive 22/58/EC-Electronic Sector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Definition of Personal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Any information relating to an identified or identifiable natural person(data subject); an identifiable person is one who can be identified directly or indirectly, in particular by reference to an </a:t>
            </a:r>
            <a:r>
              <a:rPr lang="en-US" b="1" u="sng" dirty="0" smtClean="0"/>
              <a:t>identification number</a:t>
            </a:r>
            <a:r>
              <a:rPr lang="en-US" dirty="0" smtClean="0"/>
              <a:t> or to one or more factors specific to his </a:t>
            </a:r>
            <a:r>
              <a:rPr lang="en-US" dirty="0" err="1" smtClean="0"/>
              <a:t>physical,physiological,mental,economic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cultural or social identity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concern with IPv6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LcParenBoth"/>
            </a:pPr>
            <a:r>
              <a:rPr lang="en-US" dirty="0" smtClean="0"/>
              <a:t>Different types of addresses</a:t>
            </a:r>
          </a:p>
          <a:p>
            <a:pPr marL="571500" indent="-571500">
              <a:buAutoNum type="romanLcParenBoth"/>
            </a:pP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Allocation of the 128-bit address poses a privacy issue</a:t>
            </a:r>
          </a:p>
          <a:p>
            <a:pPr marL="571500" indent="-571500">
              <a:buAutoNum type="romanLcParenBoth"/>
            </a:pP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Unique identifier-tracking/identification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550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Legal Aspect of IPv6 and of the IPv4 to IPv6 transition</vt:lpstr>
      <vt:lpstr>Deployment of IPv6</vt:lpstr>
      <vt:lpstr>Characteristics of IPv6 Addresses</vt:lpstr>
      <vt:lpstr>Acceptance &amp; Deployment of IPv6</vt:lpstr>
      <vt:lpstr>Legal Issues</vt:lpstr>
      <vt:lpstr>Legal Foundation of the right to Privacy</vt:lpstr>
      <vt:lpstr>Legal Foundation of the right to Privacy</vt:lpstr>
      <vt:lpstr>Legal Definition of Personal Data</vt:lpstr>
      <vt:lpstr>The concern with IPv6 address</vt:lpstr>
      <vt:lpstr>Implication regarding privacy</vt:lpstr>
      <vt:lpstr>IPv6 and IPR</vt:lpstr>
      <vt:lpstr>The Protocol IPSec and IPv6</vt:lpstr>
      <vt:lpstr>The Transition from IPv4 to IPv6</vt:lpstr>
      <vt:lpstr>The Transition</vt:lpstr>
      <vt:lpstr>Transition</vt:lpstr>
      <vt:lpstr>Legacy Addresses</vt:lpstr>
      <vt:lpstr>Legal Status of holders of legacy addresses</vt:lpstr>
      <vt:lpstr>Legal Pronouncement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 of IPv6 and of the IPv4 to IPv6 transition</dc:title>
  <dc:creator>User</dc:creator>
  <cp:lastModifiedBy>User</cp:lastModifiedBy>
  <cp:revision>12</cp:revision>
  <dcterms:created xsi:type="dcterms:W3CDTF">2009-05-20T16:18:39Z</dcterms:created>
  <dcterms:modified xsi:type="dcterms:W3CDTF">2009-05-21T05:51:15Z</dcterms:modified>
</cp:coreProperties>
</file>