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5" r:id="rId4"/>
    <p:sldId id="259" r:id="rId5"/>
    <p:sldId id="258" r:id="rId6"/>
    <p:sldId id="264" r:id="rId7"/>
    <p:sldId id="265" r:id="rId8"/>
    <p:sldId id="274" r:id="rId9"/>
    <p:sldId id="277" r:id="rId10"/>
    <p:sldId id="268" r:id="rId11"/>
    <p:sldId id="276" r:id="rId12"/>
    <p:sldId id="270" r:id="rId13"/>
    <p:sldId id="271" r:id="rId14"/>
    <p:sldId id="272" r:id="rId15"/>
    <p:sldId id="260" r:id="rId16"/>
    <p:sldId id="278" r:id="rId17"/>
    <p:sldId id="261" r:id="rId18"/>
    <p:sldId id="273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7" autoAdjust="0"/>
  </p:normalViewPr>
  <p:slideViewPr>
    <p:cSldViewPr>
      <p:cViewPr>
        <p:scale>
          <a:sx n="70" d="100"/>
          <a:sy n="70" d="100"/>
        </p:scale>
        <p:origin x="-107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AA556-A15F-4472-B5C0-9106E9656324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8E18D7-6D69-4FBB-AB84-7EBDAAF17387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35B5A48-74B9-463F-9F59-C622F27EB504}" type="parTrans" cxnId="{D40852B3-1428-4538-94A1-A6FEA0594565}">
      <dgm:prSet/>
      <dgm:spPr/>
      <dgm:t>
        <a:bodyPr/>
        <a:lstStyle/>
        <a:p>
          <a:endParaRPr lang="en-US"/>
        </a:p>
      </dgm:t>
    </dgm:pt>
    <dgm:pt modelId="{6BD23945-A563-43E5-91EB-75DE9A6008EF}" type="sibTrans" cxnId="{D40852B3-1428-4538-94A1-A6FEA0594565}">
      <dgm:prSet/>
      <dgm:spPr/>
      <dgm:t>
        <a:bodyPr/>
        <a:lstStyle/>
        <a:p>
          <a:endParaRPr lang="en-US"/>
        </a:p>
      </dgm:t>
    </dgm:pt>
    <dgm:pt modelId="{9862A3C6-6409-436B-859F-572DB33B013D}">
      <dgm:prSet phldrT="[Text]"/>
      <dgm:spPr/>
      <dgm:t>
        <a:bodyPr/>
        <a:lstStyle/>
        <a:p>
          <a:r>
            <a:rPr lang="en-US" dirty="0" smtClean="0"/>
            <a:t>Build many test labs with native IPv6 &amp; connect them together by using IPv6 over IPv4 Tunnels</a:t>
          </a:r>
          <a:endParaRPr lang="en-US" dirty="0"/>
        </a:p>
      </dgm:t>
    </dgm:pt>
    <dgm:pt modelId="{DE543E6A-38E6-4870-A3CE-A6CB17FCD252}" type="parTrans" cxnId="{578AC3CD-E44A-428A-A3A6-953C20E1A080}">
      <dgm:prSet/>
      <dgm:spPr/>
      <dgm:t>
        <a:bodyPr/>
        <a:lstStyle/>
        <a:p>
          <a:endParaRPr lang="en-US"/>
        </a:p>
      </dgm:t>
    </dgm:pt>
    <dgm:pt modelId="{3AFEB44E-9DDC-4C73-86A4-5181AF6B5325}" type="sibTrans" cxnId="{578AC3CD-E44A-428A-A3A6-953C20E1A080}">
      <dgm:prSet/>
      <dgm:spPr/>
      <dgm:t>
        <a:bodyPr/>
        <a:lstStyle/>
        <a:p>
          <a:endParaRPr lang="en-US"/>
        </a:p>
      </dgm:t>
    </dgm:pt>
    <dgm:pt modelId="{4AFB97A6-7C5A-4072-B1C6-ED722021B6AE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6298A33-17B8-49F6-92F0-D0410D81440F}" type="parTrans" cxnId="{56822CA3-AE8D-403A-A643-871D13920FC4}">
      <dgm:prSet/>
      <dgm:spPr/>
      <dgm:t>
        <a:bodyPr/>
        <a:lstStyle/>
        <a:p>
          <a:endParaRPr lang="en-US"/>
        </a:p>
      </dgm:t>
    </dgm:pt>
    <dgm:pt modelId="{CA2EA94E-6736-434C-8DB1-10E3DB4BA5DD}" type="sibTrans" cxnId="{56822CA3-AE8D-403A-A643-871D13920FC4}">
      <dgm:prSet/>
      <dgm:spPr/>
      <dgm:t>
        <a:bodyPr/>
        <a:lstStyle/>
        <a:p>
          <a:endParaRPr lang="en-US"/>
        </a:p>
      </dgm:t>
    </dgm:pt>
    <dgm:pt modelId="{F8894D40-41F6-4DA2-B2F9-2C6A4FE70EE2}">
      <dgm:prSet phldrT="[Text]"/>
      <dgm:spPr/>
      <dgm:t>
        <a:bodyPr/>
        <a:lstStyle/>
        <a:p>
          <a:r>
            <a:rPr lang="en-US" dirty="0" smtClean="0"/>
            <a:t>Connecting IPv6 test labs via dedicated leased lines. (Native IPv6 Connectivity)</a:t>
          </a:r>
          <a:endParaRPr lang="en-US" dirty="0"/>
        </a:p>
      </dgm:t>
    </dgm:pt>
    <dgm:pt modelId="{093D92E2-7C30-48EE-83BF-91DC08BCD0F3}" type="parTrans" cxnId="{B6B3FDFA-233E-4B3B-8457-4F001CE18097}">
      <dgm:prSet/>
      <dgm:spPr/>
      <dgm:t>
        <a:bodyPr/>
        <a:lstStyle/>
        <a:p>
          <a:endParaRPr lang="en-US"/>
        </a:p>
      </dgm:t>
    </dgm:pt>
    <dgm:pt modelId="{1B995387-E094-4987-A138-4FA8AD49A98D}" type="sibTrans" cxnId="{B6B3FDFA-233E-4B3B-8457-4F001CE18097}">
      <dgm:prSet/>
      <dgm:spPr/>
      <dgm:t>
        <a:bodyPr/>
        <a:lstStyle/>
        <a:p>
          <a:endParaRPr lang="en-US"/>
        </a:p>
      </dgm:t>
    </dgm:pt>
    <dgm:pt modelId="{4A39BB2F-DCF6-48E0-A5F8-1DDBD1D0AB78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74339A7-C8B1-4C9F-8D42-445FAA17A6E6}" type="parTrans" cxnId="{D70A3CE2-54FD-4197-867E-483F714FF503}">
      <dgm:prSet/>
      <dgm:spPr/>
      <dgm:t>
        <a:bodyPr/>
        <a:lstStyle/>
        <a:p>
          <a:endParaRPr lang="en-US"/>
        </a:p>
      </dgm:t>
    </dgm:pt>
    <dgm:pt modelId="{BCB87DF2-A63E-420F-9F13-142A3E5BD60F}" type="sibTrans" cxnId="{D70A3CE2-54FD-4197-867E-483F714FF503}">
      <dgm:prSet/>
      <dgm:spPr/>
      <dgm:t>
        <a:bodyPr/>
        <a:lstStyle/>
        <a:p>
          <a:endParaRPr lang="en-US"/>
        </a:p>
      </dgm:t>
    </dgm:pt>
    <dgm:pt modelId="{4F7F0786-F87A-4F11-B457-7965F4263F6C}">
      <dgm:prSet phldrT="[Text]"/>
      <dgm:spPr/>
      <dgm:t>
        <a:bodyPr/>
        <a:lstStyle/>
        <a:p>
          <a:r>
            <a:rPr lang="en-US" dirty="0" smtClean="0"/>
            <a:t>Building the Egyptian native IPv6 backbone network (NREN)</a:t>
          </a:r>
          <a:endParaRPr lang="en-US" dirty="0"/>
        </a:p>
      </dgm:t>
    </dgm:pt>
    <dgm:pt modelId="{D4323155-DD46-4F8D-8A6B-5F4A57380100}" type="parTrans" cxnId="{75A8B39D-3C2B-4A2C-838D-ED2332BB3AD1}">
      <dgm:prSet/>
      <dgm:spPr/>
      <dgm:t>
        <a:bodyPr/>
        <a:lstStyle/>
        <a:p>
          <a:endParaRPr lang="en-US"/>
        </a:p>
      </dgm:t>
    </dgm:pt>
    <dgm:pt modelId="{AFD8D741-E147-4161-B54B-0D547BC23B9A}" type="sibTrans" cxnId="{75A8B39D-3C2B-4A2C-838D-ED2332BB3AD1}">
      <dgm:prSet/>
      <dgm:spPr/>
      <dgm:t>
        <a:bodyPr/>
        <a:lstStyle/>
        <a:p>
          <a:endParaRPr lang="en-US"/>
        </a:p>
      </dgm:t>
    </dgm:pt>
    <dgm:pt modelId="{8145C03F-1434-4D60-BDE1-EE69EEA7B3FE}" type="pres">
      <dgm:prSet presAssocID="{270AA556-A15F-4472-B5C0-9106E96563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4F1548-940B-4342-B54D-52E99744DD3E}" type="pres">
      <dgm:prSet presAssocID="{0D8E18D7-6D69-4FBB-AB84-7EBDAAF17387}" presName="composite" presStyleCnt="0"/>
      <dgm:spPr/>
    </dgm:pt>
    <dgm:pt modelId="{8BCC4E91-31A8-4184-8FD4-A0237F3D0A4A}" type="pres">
      <dgm:prSet presAssocID="{0D8E18D7-6D69-4FBB-AB84-7EBDAAF173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CDDA0-E453-4768-941F-13C18C5200BA}" type="pres">
      <dgm:prSet presAssocID="{0D8E18D7-6D69-4FBB-AB84-7EBDAAF173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9507D-D4DA-4AEB-B92E-3DCEF5E4698B}" type="pres">
      <dgm:prSet presAssocID="{6BD23945-A563-43E5-91EB-75DE9A6008EF}" presName="sp" presStyleCnt="0"/>
      <dgm:spPr/>
    </dgm:pt>
    <dgm:pt modelId="{02632D30-595B-47AA-92AA-3C41D5D6F180}" type="pres">
      <dgm:prSet presAssocID="{4AFB97A6-7C5A-4072-B1C6-ED722021B6AE}" presName="composite" presStyleCnt="0"/>
      <dgm:spPr/>
    </dgm:pt>
    <dgm:pt modelId="{3E3F3BAA-782D-47E4-9D8B-10863A2268D6}" type="pres">
      <dgm:prSet presAssocID="{4AFB97A6-7C5A-4072-B1C6-ED722021B6A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F6D3-BCAB-44E2-897B-D12C63640B20}" type="pres">
      <dgm:prSet presAssocID="{4AFB97A6-7C5A-4072-B1C6-ED722021B6A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4EB53-25A9-4B1C-AD85-93398C18D21B}" type="pres">
      <dgm:prSet presAssocID="{CA2EA94E-6736-434C-8DB1-10E3DB4BA5DD}" presName="sp" presStyleCnt="0"/>
      <dgm:spPr/>
    </dgm:pt>
    <dgm:pt modelId="{C5D7E599-7B60-4827-9D11-E08F28CA6BE0}" type="pres">
      <dgm:prSet presAssocID="{4A39BB2F-DCF6-48E0-A5F8-1DDBD1D0AB78}" presName="composite" presStyleCnt="0"/>
      <dgm:spPr/>
    </dgm:pt>
    <dgm:pt modelId="{DFE760BB-61E7-4F40-BD5F-F26751A6C9E3}" type="pres">
      <dgm:prSet presAssocID="{4A39BB2F-DCF6-48E0-A5F8-1DDBD1D0AB7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D9833-3410-4853-8DBD-7F904B3B6BCB}" type="pres">
      <dgm:prSet presAssocID="{4A39BB2F-DCF6-48E0-A5F8-1DDBD1D0AB7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AC3CD-E44A-428A-A3A6-953C20E1A080}" srcId="{0D8E18D7-6D69-4FBB-AB84-7EBDAAF17387}" destId="{9862A3C6-6409-436B-859F-572DB33B013D}" srcOrd="0" destOrd="0" parTransId="{DE543E6A-38E6-4870-A3CE-A6CB17FCD252}" sibTransId="{3AFEB44E-9DDC-4C73-86A4-5181AF6B5325}"/>
    <dgm:cxn modelId="{A5A3DAF7-23DB-4E04-9730-0782BE2FCD1C}" type="presOf" srcId="{4F7F0786-F87A-4F11-B457-7965F4263F6C}" destId="{40DD9833-3410-4853-8DBD-7F904B3B6BCB}" srcOrd="0" destOrd="0" presId="urn:microsoft.com/office/officeart/2005/8/layout/chevron2"/>
    <dgm:cxn modelId="{C6854759-3853-4B2F-BDE0-31A4B3941C34}" type="presOf" srcId="{9862A3C6-6409-436B-859F-572DB33B013D}" destId="{1EDCDDA0-E453-4768-941F-13C18C5200BA}" srcOrd="0" destOrd="0" presId="urn:microsoft.com/office/officeart/2005/8/layout/chevron2"/>
    <dgm:cxn modelId="{F75814D8-3D0D-4F5F-876D-35EF68EB3831}" type="presOf" srcId="{0D8E18D7-6D69-4FBB-AB84-7EBDAAF17387}" destId="{8BCC4E91-31A8-4184-8FD4-A0237F3D0A4A}" srcOrd="0" destOrd="0" presId="urn:microsoft.com/office/officeart/2005/8/layout/chevron2"/>
    <dgm:cxn modelId="{56822CA3-AE8D-403A-A643-871D13920FC4}" srcId="{270AA556-A15F-4472-B5C0-9106E9656324}" destId="{4AFB97A6-7C5A-4072-B1C6-ED722021B6AE}" srcOrd="1" destOrd="0" parTransId="{C6298A33-17B8-49F6-92F0-D0410D81440F}" sibTransId="{CA2EA94E-6736-434C-8DB1-10E3DB4BA5DD}"/>
    <dgm:cxn modelId="{B6B3FDFA-233E-4B3B-8457-4F001CE18097}" srcId="{4AFB97A6-7C5A-4072-B1C6-ED722021B6AE}" destId="{F8894D40-41F6-4DA2-B2F9-2C6A4FE70EE2}" srcOrd="0" destOrd="0" parTransId="{093D92E2-7C30-48EE-83BF-91DC08BCD0F3}" sibTransId="{1B995387-E094-4987-A138-4FA8AD49A98D}"/>
    <dgm:cxn modelId="{D6600EDC-5B00-4F8E-826C-9B1954C443F3}" type="presOf" srcId="{4AFB97A6-7C5A-4072-B1C6-ED722021B6AE}" destId="{3E3F3BAA-782D-47E4-9D8B-10863A2268D6}" srcOrd="0" destOrd="0" presId="urn:microsoft.com/office/officeart/2005/8/layout/chevron2"/>
    <dgm:cxn modelId="{D70A3CE2-54FD-4197-867E-483F714FF503}" srcId="{270AA556-A15F-4472-B5C0-9106E9656324}" destId="{4A39BB2F-DCF6-48E0-A5F8-1DDBD1D0AB78}" srcOrd="2" destOrd="0" parTransId="{974339A7-C8B1-4C9F-8D42-445FAA17A6E6}" sibTransId="{BCB87DF2-A63E-420F-9F13-142A3E5BD60F}"/>
    <dgm:cxn modelId="{D40852B3-1428-4538-94A1-A6FEA0594565}" srcId="{270AA556-A15F-4472-B5C0-9106E9656324}" destId="{0D8E18D7-6D69-4FBB-AB84-7EBDAAF17387}" srcOrd="0" destOrd="0" parTransId="{D35B5A48-74B9-463F-9F59-C622F27EB504}" sibTransId="{6BD23945-A563-43E5-91EB-75DE9A6008EF}"/>
    <dgm:cxn modelId="{E5A96DE4-58D2-4AD3-B08A-310AC595CD4E}" type="presOf" srcId="{270AA556-A15F-4472-B5C0-9106E9656324}" destId="{8145C03F-1434-4D60-BDE1-EE69EEA7B3FE}" srcOrd="0" destOrd="0" presId="urn:microsoft.com/office/officeart/2005/8/layout/chevron2"/>
    <dgm:cxn modelId="{44094168-3715-40D2-B7E7-4431AB113259}" type="presOf" srcId="{4A39BB2F-DCF6-48E0-A5F8-1DDBD1D0AB78}" destId="{DFE760BB-61E7-4F40-BD5F-F26751A6C9E3}" srcOrd="0" destOrd="0" presId="urn:microsoft.com/office/officeart/2005/8/layout/chevron2"/>
    <dgm:cxn modelId="{75A8B39D-3C2B-4A2C-838D-ED2332BB3AD1}" srcId="{4A39BB2F-DCF6-48E0-A5F8-1DDBD1D0AB78}" destId="{4F7F0786-F87A-4F11-B457-7965F4263F6C}" srcOrd="0" destOrd="0" parTransId="{D4323155-DD46-4F8D-8A6B-5F4A57380100}" sibTransId="{AFD8D741-E147-4161-B54B-0D547BC23B9A}"/>
    <dgm:cxn modelId="{A55AFB72-DAC0-4181-98A4-51B48C68DBEE}" type="presOf" srcId="{F8894D40-41F6-4DA2-B2F9-2C6A4FE70EE2}" destId="{67D4F6D3-BCAB-44E2-897B-D12C63640B20}" srcOrd="0" destOrd="0" presId="urn:microsoft.com/office/officeart/2005/8/layout/chevron2"/>
    <dgm:cxn modelId="{8C4E931E-178B-4DEC-BC48-7BFEE0D563F7}" type="presParOf" srcId="{8145C03F-1434-4D60-BDE1-EE69EEA7B3FE}" destId="{514F1548-940B-4342-B54D-52E99744DD3E}" srcOrd="0" destOrd="0" presId="urn:microsoft.com/office/officeart/2005/8/layout/chevron2"/>
    <dgm:cxn modelId="{2B647F14-ABCB-4566-A840-5FB388204B5A}" type="presParOf" srcId="{514F1548-940B-4342-B54D-52E99744DD3E}" destId="{8BCC4E91-31A8-4184-8FD4-A0237F3D0A4A}" srcOrd="0" destOrd="0" presId="urn:microsoft.com/office/officeart/2005/8/layout/chevron2"/>
    <dgm:cxn modelId="{9FC1087A-CB2A-4383-9234-DA17EE03EEA2}" type="presParOf" srcId="{514F1548-940B-4342-B54D-52E99744DD3E}" destId="{1EDCDDA0-E453-4768-941F-13C18C5200BA}" srcOrd="1" destOrd="0" presId="urn:microsoft.com/office/officeart/2005/8/layout/chevron2"/>
    <dgm:cxn modelId="{7683E94B-B0A6-44FD-86B8-F517F2BB3668}" type="presParOf" srcId="{8145C03F-1434-4D60-BDE1-EE69EEA7B3FE}" destId="{33D9507D-D4DA-4AEB-B92E-3DCEF5E4698B}" srcOrd="1" destOrd="0" presId="urn:microsoft.com/office/officeart/2005/8/layout/chevron2"/>
    <dgm:cxn modelId="{73358CE8-6431-42AF-ADF1-97A296723A7E}" type="presParOf" srcId="{8145C03F-1434-4D60-BDE1-EE69EEA7B3FE}" destId="{02632D30-595B-47AA-92AA-3C41D5D6F180}" srcOrd="2" destOrd="0" presId="urn:microsoft.com/office/officeart/2005/8/layout/chevron2"/>
    <dgm:cxn modelId="{71C4941E-61CD-4665-B703-5CE2642D90D2}" type="presParOf" srcId="{02632D30-595B-47AA-92AA-3C41D5D6F180}" destId="{3E3F3BAA-782D-47E4-9D8B-10863A2268D6}" srcOrd="0" destOrd="0" presId="urn:microsoft.com/office/officeart/2005/8/layout/chevron2"/>
    <dgm:cxn modelId="{AC6E7402-7DDD-4FF6-BDE9-B8862DF6DEDE}" type="presParOf" srcId="{02632D30-595B-47AA-92AA-3C41D5D6F180}" destId="{67D4F6D3-BCAB-44E2-897B-D12C63640B20}" srcOrd="1" destOrd="0" presId="urn:microsoft.com/office/officeart/2005/8/layout/chevron2"/>
    <dgm:cxn modelId="{191406F3-5D8B-42F3-BE2F-CF47902B95A8}" type="presParOf" srcId="{8145C03F-1434-4D60-BDE1-EE69EEA7B3FE}" destId="{0764EB53-25A9-4B1C-AD85-93398C18D21B}" srcOrd="3" destOrd="0" presId="urn:microsoft.com/office/officeart/2005/8/layout/chevron2"/>
    <dgm:cxn modelId="{76DEA08C-4AA7-44F4-B999-4CC99A2E4BBA}" type="presParOf" srcId="{8145C03F-1434-4D60-BDE1-EE69EEA7B3FE}" destId="{C5D7E599-7B60-4827-9D11-E08F28CA6BE0}" srcOrd="4" destOrd="0" presId="urn:microsoft.com/office/officeart/2005/8/layout/chevron2"/>
    <dgm:cxn modelId="{9B30EF55-5FFA-453F-8508-E19C8653F40F}" type="presParOf" srcId="{C5D7E599-7B60-4827-9D11-E08F28CA6BE0}" destId="{DFE760BB-61E7-4F40-BD5F-F26751A6C9E3}" srcOrd="0" destOrd="0" presId="urn:microsoft.com/office/officeart/2005/8/layout/chevron2"/>
    <dgm:cxn modelId="{3BF51E5A-B03B-4BF7-8A32-08688E01F092}" type="presParOf" srcId="{C5D7E599-7B60-4827-9D11-E08F28CA6BE0}" destId="{40DD9833-3410-4853-8DBD-7F904B3B6B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CC4E91-31A8-4184-8FD4-A0237F3D0A4A}">
      <dsp:nvSpPr>
        <dsp:cNvPr id="0" name=""/>
        <dsp:cNvSpPr/>
      </dsp:nvSpPr>
      <dsp:spPr>
        <a:xfrm rot="5400000">
          <a:off x="-253993" y="256588"/>
          <a:ext cx="1693291" cy="11853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</a:t>
          </a:r>
          <a:endParaRPr lang="en-US" sz="3400" kern="1200" dirty="0"/>
        </a:p>
      </dsp:txBody>
      <dsp:txXfrm rot="5400000">
        <a:off x="-253993" y="256588"/>
        <a:ext cx="1693291" cy="1185304"/>
      </dsp:txXfrm>
    </dsp:sp>
    <dsp:sp modelId="{1EDCDDA0-E453-4768-941F-13C18C5200BA}">
      <dsp:nvSpPr>
        <dsp:cNvPr id="0" name=""/>
        <dsp:cNvSpPr/>
      </dsp:nvSpPr>
      <dsp:spPr>
        <a:xfrm rot="5400000">
          <a:off x="4157132" y="-2969232"/>
          <a:ext cx="1100639" cy="7044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Build many test labs with native IPv6 &amp; connect them together by using IPv6 over IPv4 Tunnels</a:t>
          </a:r>
          <a:endParaRPr lang="en-US" sz="2600" kern="1200" dirty="0"/>
        </a:p>
      </dsp:txBody>
      <dsp:txXfrm rot="5400000">
        <a:off x="4157132" y="-2969232"/>
        <a:ext cx="1100639" cy="7044295"/>
      </dsp:txXfrm>
    </dsp:sp>
    <dsp:sp modelId="{3E3F3BAA-782D-47E4-9D8B-10863A2268D6}">
      <dsp:nvSpPr>
        <dsp:cNvPr id="0" name=""/>
        <dsp:cNvSpPr/>
      </dsp:nvSpPr>
      <dsp:spPr>
        <a:xfrm rot="5400000">
          <a:off x="-253993" y="1756847"/>
          <a:ext cx="1693291" cy="11853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</a:t>
          </a:r>
          <a:endParaRPr lang="en-US" sz="3400" kern="1200" dirty="0"/>
        </a:p>
      </dsp:txBody>
      <dsp:txXfrm rot="5400000">
        <a:off x="-253993" y="1756847"/>
        <a:ext cx="1693291" cy="1185304"/>
      </dsp:txXfrm>
    </dsp:sp>
    <dsp:sp modelId="{67D4F6D3-BCAB-44E2-897B-D12C63640B20}">
      <dsp:nvSpPr>
        <dsp:cNvPr id="0" name=""/>
        <dsp:cNvSpPr/>
      </dsp:nvSpPr>
      <dsp:spPr>
        <a:xfrm rot="5400000">
          <a:off x="4157132" y="-1468973"/>
          <a:ext cx="1100639" cy="7044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Connecting IPv6 test labs via dedicated leased lines. (Native IPv6 Connectivity)</a:t>
          </a:r>
          <a:endParaRPr lang="en-US" sz="2600" kern="1200" dirty="0"/>
        </a:p>
      </dsp:txBody>
      <dsp:txXfrm rot="5400000">
        <a:off x="4157132" y="-1468973"/>
        <a:ext cx="1100639" cy="7044295"/>
      </dsp:txXfrm>
    </dsp:sp>
    <dsp:sp modelId="{DFE760BB-61E7-4F40-BD5F-F26751A6C9E3}">
      <dsp:nvSpPr>
        <dsp:cNvPr id="0" name=""/>
        <dsp:cNvSpPr/>
      </dsp:nvSpPr>
      <dsp:spPr>
        <a:xfrm rot="5400000">
          <a:off x="-253993" y="3257106"/>
          <a:ext cx="1693291" cy="11853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3</a:t>
          </a:r>
          <a:endParaRPr lang="en-US" sz="3400" kern="1200" dirty="0"/>
        </a:p>
      </dsp:txBody>
      <dsp:txXfrm rot="5400000">
        <a:off x="-253993" y="3257106"/>
        <a:ext cx="1693291" cy="1185304"/>
      </dsp:txXfrm>
    </dsp:sp>
    <dsp:sp modelId="{40DD9833-3410-4853-8DBD-7F904B3B6BCB}">
      <dsp:nvSpPr>
        <dsp:cNvPr id="0" name=""/>
        <dsp:cNvSpPr/>
      </dsp:nvSpPr>
      <dsp:spPr>
        <a:xfrm rot="5400000">
          <a:off x="4157132" y="31284"/>
          <a:ext cx="1100639" cy="70442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Building the Egyptian native IPv6 backbone network (NREN)</a:t>
          </a:r>
          <a:endParaRPr lang="en-US" sz="2600" kern="1200" dirty="0"/>
        </a:p>
      </dsp:txBody>
      <dsp:txXfrm rot="5400000">
        <a:off x="4157132" y="31284"/>
        <a:ext cx="1100639" cy="7044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B843-F40D-4219-9FEC-32C28EE662A5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BDF03-5213-4B28-A58D-B0B851902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355080"/>
            <a:ext cx="13716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20 May 2009</a:t>
            </a:r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57400" y="6355080"/>
            <a:ext cx="5029200" cy="365760"/>
          </a:xfrm>
        </p:spPr>
        <p:txBody>
          <a:bodyPr/>
          <a:lstStyle/>
          <a:p>
            <a:r>
              <a:rPr kumimoji="0" lang="en-US" dirty="0" smtClean="0"/>
              <a:t>Egypt IPv6 Task Force; Progress, Challenges and Future Trends Nezar Nabil Sami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14400" y="6355080"/>
            <a:ext cx="841248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8" descr="ipv6_eg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1066800" cy="9248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5200" y="6356350"/>
            <a:ext cx="13746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 May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57400" y="6356350"/>
            <a:ext cx="5029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Egypt IPv6 Task Force; Progress, Challenges and Future Trends Nezar Nabil Sami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83515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ipv6_egy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52400"/>
            <a:ext cx="1066800" cy="92480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png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3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wmf"/><Relationship Id="rId11" Type="http://schemas.openxmlformats.org/officeDocument/2006/relationships/image" Target="../media/image42.jpeg"/><Relationship Id="rId5" Type="http://schemas.openxmlformats.org/officeDocument/2006/relationships/image" Target="../media/image37.wmf"/><Relationship Id="rId10" Type="http://schemas.openxmlformats.org/officeDocument/2006/relationships/image" Target="../media/image41.png"/><Relationship Id="rId4" Type="http://schemas.openxmlformats.org/officeDocument/2006/relationships/image" Target="../media/image36.wmf"/><Relationship Id="rId9" Type="http://schemas.openxmlformats.org/officeDocument/2006/relationships/hyperlink" Target="http://www.geant.net/server/show/nav.00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emf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://www.ima.umn.edu/complex/poster.html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Egypt IPv6 Task Force; Progress, Challenges and Future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AfriNIC-10</a:t>
            </a:r>
            <a:endParaRPr lang="en-US" dirty="0"/>
          </a:p>
        </p:txBody>
      </p:sp>
      <p:pic>
        <p:nvPicPr>
          <p:cNvPr id="7" name="Picture 1" descr="C:\Users\Nezar Nabil Sami\AppData\Local\Microsoft\Windows\Temporary Internet Files\Content.IE5\AXDKO3HQ\MPj043316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646031"/>
            <a:ext cx="3505200" cy="2630569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667000"/>
            <a:ext cx="4724400" cy="990600"/>
          </a:xfrm>
          <a:prstGeom prst="rect">
            <a:avLst/>
          </a:prstGeom>
        </p:spPr>
        <p:txBody>
          <a:bodyPr vert="horz" anchor="t" anchorCtr="0">
            <a:normAutofit fontScale="7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Nezar Nabil Sami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nsami@nileuniversity.edu.eg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</p:spPr>
        <p:txBody>
          <a:bodyPr/>
          <a:lstStyle/>
          <a:p>
            <a:r>
              <a:rPr lang="en-US" dirty="0" smtClean="0"/>
              <a:t>Why care about Green?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10</a:t>
            </a:fld>
            <a:endParaRPr kumimoji="0" 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81000" y="1377950"/>
            <a:ext cx="4430713" cy="4789487"/>
            <a:chOff x="352" y="1015"/>
            <a:chExt cx="2791" cy="3017"/>
          </a:xfrm>
        </p:grpSpPr>
        <p:sp>
          <p:nvSpPr>
            <p:cNvPr id="7" name="テキスト ボックス 44"/>
            <p:cNvSpPr txBox="1">
              <a:spLocks noChangeArrowheads="1"/>
            </p:cNvSpPr>
            <p:nvPr/>
          </p:nvSpPr>
          <p:spPr bwMode="auto">
            <a:xfrm>
              <a:off x="363" y="1063"/>
              <a:ext cx="27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Power Consumption Forecast [B kWh] </a:t>
              </a:r>
              <a:br>
                <a:rPr kumimoji="1" lang="en-US" altLang="ja-JP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</a:br>
              <a:r>
                <a:rPr kumimoji="1" lang="en-US" altLang="ja-JP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(2006-2025)</a:t>
              </a:r>
              <a:endParaRPr kumimoji="1" lang="ja-JP" altLang="en-US" sz="18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cxnSp>
          <p:nvCxnSpPr>
            <p:cNvPr id="8" name="直線コネクタ 43"/>
            <p:cNvCxnSpPr>
              <a:cxnSpLocks noChangeShapeType="1"/>
            </p:cNvCxnSpPr>
            <p:nvPr/>
          </p:nvCxnSpPr>
          <p:spPr bwMode="auto">
            <a:xfrm>
              <a:off x="402" y="1514"/>
              <a:ext cx="2642" cy="4"/>
            </a:xfrm>
            <a:prstGeom prst="line">
              <a:avLst/>
            </a:prstGeom>
            <a:noFill/>
            <a:ln w="9525" algn="ctr">
              <a:solidFill>
                <a:srgbClr val="0B4599"/>
              </a:solidFill>
              <a:round/>
              <a:headEnd/>
              <a:tailEnd/>
            </a:ln>
          </p:spPr>
        </p:cxnSp>
        <p:sp>
          <p:nvSpPr>
            <p:cNvPr id="9" name="テキスト ボックス 4"/>
            <p:cNvSpPr txBox="1">
              <a:spLocks noChangeArrowheads="1"/>
            </p:cNvSpPr>
            <p:nvPr/>
          </p:nvSpPr>
          <p:spPr bwMode="auto">
            <a:xfrm>
              <a:off x="577" y="3762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2006</a:t>
              </a:r>
              <a:endParaRPr kumimoji="1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10" name="テキスト ボックス 5"/>
            <p:cNvSpPr txBox="1">
              <a:spLocks noChangeArrowheads="1"/>
            </p:cNvSpPr>
            <p:nvPr/>
          </p:nvSpPr>
          <p:spPr bwMode="auto">
            <a:xfrm>
              <a:off x="2455" y="3756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2025</a:t>
              </a:r>
              <a:endParaRPr kumimoji="1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11" name="円/楕円 38"/>
            <p:cNvSpPr/>
            <p:nvPr/>
          </p:nvSpPr>
          <p:spPr bwMode="auto">
            <a:xfrm>
              <a:off x="2941" y="2755"/>
              <a:ext cx="0" cy="272"/>
            </a:xfrm>
            <a:prstGeom prst="ellipse">
              <a:avLst/>
            </a:prstGeom>
            <a:solidFill>
              <a:srgbClr val="AC1939">
                <a:lumMod val="60000"/>
                <a:lumOff val="40000"/>
              </a:srgbClr>
            </a:solidFill>
            <a:ln w="28575" cap="flat" cmpd="sng" algn="ctr">
              <a:noFill/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12" name="円/楕円 39"/>
            <p:cNvSpPr/>
            <p:nvPr/>
          </p:nvSpPr>
          <p:spPr bwMode="auto">
            <a:xfrm>
              <a:off x="644" y="3131"/>
              <a:ext cx="0" cy="272"/>
            </a:xfrm>
            <a:prstGeom prst="ellipse">
              <a:avLst/>
            </a:prstGeom>
            <a:solidFill>
              <a:srgbClr val="AC1939">
                <a:lumMod val="60000"/>
                <a:lumOff val="40000"/>
              </a:srgbClr>
            </a:solidFill>
            <a:ln w="28575" cap="flat" cmpd="sng" algn="ctr">
              <a:noFill/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13" name="円/楕円 10"/>
            <p:cNvSpPr>
              <a:spLocks noChangeArrowheads="1"/>
            </p:cNvSpPr>
            <p:nvPr/>
          </p:nvSpPr>
          <p:spPr bwMode="auto">
            <a:xfrm>
              <a:off x="644" y="3267"/>
              <a:ext cx="0" cy="272"/>
            </a:xfrm>
            <a:prstGeom prst="ellipse">
              <a:avLst/>
            </a:prstGeom>
            <a:solidFill>
              <a:srgbClr val="92D050"/>
            </a:solidFill>
            <a:ln w="28575" algn="ctr">
              <a:noFill/>
              <a:round/>
              <a:headEnd type="stealth" w="med" len="med"/>
              <a:tailEnd type="stealth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14" name="円/楕円 11"/>
            <p:cNvSpPr>
              <a:spLocks noChangeArrowheads="1"/>
            </p:cNvSpPr>
            <p:nvPr/>
          </p:nvSpPr>
          <p:spPr bwMode="auto">
            <a:xfrm>
              <a:off x="2941" y="2322"/>
              <a:ext cx="0" cy="272"/>
            </a:xfrm>
            <a:prstGeom prst="ellipse">
              <a:avLst/>
            </a:prstGeom>
            <a:solidFill>
              <a:srgbClr val="92D050"/>
            </a:solidFill>
            <a:ln w="28575" algn="ctr">
              <a:noFill/>
              <a:round/>
              <a:headEnd type="stealth" w="med" len="med"/>
              <a:tailEnd type="stealth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15" name="円/楕円 42"/>
            <p:cNvSpPr/>
            <p:nvPr/>
          </p:nvSpPr>
          <p:spPr bwMode="auto">
            <a:xfrm>
              <a:off x="644" y="3526"/>
              <a:ext cx="0" cy="272"/>
            </a:xfrm>
            <a:prstGeom prst="ellipse">
              <a:avLst/>
            </a:prstGeom>
            <a:solidFill>
              <a:srgbClr val="AAB0CA">
                <a:lumMod val="60000"/>
                <a:lumOff val="40000"/>
              </a:srgbClr>
            </a:solidFill>
            <a:ln w="28575" cap="flat" cmpd="sng" algn="ctr">
              <a:noFill/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endParaRPr>
            </a:p>
          </p:txBody>
        </p:sp>
        <p:sp>
          <p:nvSpPr>
            <p:cNvPr id="16" name="円/楕円 43"/>
            <p:cNvSpPr/>
            <p:nvPr/>
          </p:nvSpPr>
          <p:spPr bwMode="auto">
            <a:xfrm>
              <a:off x="2572" y="3445"/>
              <a:ext cx="0" cy="272"/>
            </a:xfrm>
            <a:prstGeom prst="ellipse">
              <a:avLst/>
            </a:prstGeom>
            <a:solidFill>
              <a:srgbClr val="AAB0CA">
                <a:lumMod val="60000"/>
                <a:lumOff val="40000"/>
              </a:srgbClr>
            </a:solidFill>
            <a:ln w="28575" cap="flat" cmpd="sng" algn="ctr">
              <a:noFill/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 charset="0"/>
              </a:endParaRPr>
            </a:p>
          </p:txBody>
        </p:sp>
        <p:cxnSp>
          <p:nvCxnSpPr>
            <p:cNvPr id="17" name="直線コネクタ 15"/>
            <p:cNvCxnSpPr>
              <a:cxnSpLocks noChangeShapeType="1"/>
            </p:cNvCxnSpPr>
            <p:nvPr/>
          </p:nvCxnSpPr>
          <p:spPr bwMode="auto">
            <a:xfrm rot="5400000" flipH="1" flipV="1">
              <a:off x="918" y="1737"/>
              <a:ext cx="1495" cy="1851"/>
            </a:xfrm>
            <a:prstGeom prst="line">
              <a:avLst/>
            </a:prstGeom>
            <a:noFill/>
            <a:ln w="38100" cap="flat" cmpd="sng" algn="ctr">
              <a:solidFill>
                <a:srgbClr val="AC1939"/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8" name="直線コネクタ 45"/>
            <p:cNvCxnSpPr>
              <a:stCxn id="12" idx="6"/>
              <a:endCxn id="11" idx="2"/>
            </p:cNvCxnSpPr>
            <p:nvPr/>
          </p:nvCxnSpPr>
          <p:spPr bwMode="auto">
            <a:xfrm flipV="1">
              <a:off x="644" y="2949"/>
              <a:ext cx="1965" cy="318"/>
            </a:xfrm>
            <a:prstGeom prst="line">
              <a:avLst/>
            </a:prstGeom>
            <a:solidFill>
              <a:srgbClr val="0B4599"/>
            </a:solidFill>
            <a:ln w="28575" cap="flat" cmpd="sng" algn="ctr">
              <a:solidFill>
                <a:srgbClr val="AC1939">
                  <a:lumMod val="40000"/>
                  <a:lumOff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線コネクタ 23"/>
            <p:cNvCxnSpPr>
              <a:cxnSpLocks noChangeShapeType="1"/>
            </p:cNvCxnSpPr>
            <p:nvPr/>
          </p:nvCxnSpPr>
          <p:spPr bwMode="auto">
            <a:xfrm flipV="1">
              <a:off x="644" y="2632"/>
              <a:ext cx="1995" cy="675"/>
            </a:xfrm>
            <a:prstGeom prst="line">
              <a:avLst/>
            </a:prstGeom>
            <a:noFill/>
            <a:ln w="28575" algn="ctr">
              <a:solidFill>
                <a:srgbClr val="92D050"/>
              </a:solidFill>
              <a:round/>
              <a:headEnd/>
              <a:tailEnd/>
            </a:ln>
          </p:spPr>
        </p:cxnSp>
        <p:cxnSp>
          <p:nvCxnSpPr>
            <p:cNvPr id="20" name="直線コネクタ 47"/>
            <p:cNvCxnSpPr/>
            <p:nvPr/>
          </p:nvCxnSpPr>
          <p:spPr bwMode="auto">
            <a:xfrm flipV="1">
              <a:off x="664" y="3469"/>
              <a:ext cx="1966" cy="81"/>
            </a:xfrm>
            <a:prstGeom prst="line">
              <a:avLst/>
            </a:prstGeom>
            <a:solidFill>
              <a:srgbClr val="0B4599"/>
            </a:solidFill>
            <a:ln w="28575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テキスト ボックス 30"/>
            <p:cNvSpPr txBox="1">
              <a:spLocks noChangeArrowheads="1"/>
            </p:cNvSpPr>
            <p:nvPr/>
          </p:nvSpPr>
          <p:spPr bwMode="auto">
            <a:xfrm>
              <a:off x="569" y="1818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Network Equip</a:t>
              </a:r>
              <a:endPara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2" name="テキスト ボックス 31"/>
            <p:cNvSpPr txBox="1">
              <a:spLocks noChangeArrowheads="1"/>
            </p:cNvSpPr>
            <p:nvPr/>
          </p:nvSpPr>
          <p:spPr bwMode="auto">
            <a:xfrm>
              <a:off x="1875" y="2490"/>
              <a:ext cx="543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Display/TV</a:t>
              </a:r>
              <a:endPara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3" name="テキスト ボックス 32"/>
            <p:cNvSpPr txBox="1">
              <a:spLocks noChangeArrowheads="1"/>
            </p:cNvSpPr>
            <p:nvPr/>
          </p:nvSpPr>
          <p:spPr bwMode="auto">
            <a:xfrm>
              <a:off x="1634" y="2883"/>
              <a:ext cx="41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Servers</a:t>
              </a:r>
              <a:endPara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4" name="テキスト ボックス 33"/>
            <p:cNvSpPr txBox="1">
              <a:spLocks noChangeArrowheads="1"/>
            </p:cNvSpPr>
            <p:nvPr/>
          </p:nvSpPr>
          <p:spPr bwMode="auto">
            <a:xfrm>
              <a:off x="1408" y="3327"/>
              <a:ext cx="23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PC</a:t>
              </a:r>
              <a:endPara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5" name="テキスト ボックス 34"/>
            <p:cNvSpPr txBox="1">
              <a:spLocks noChangeArrowheads="1"/>
            </p:cNvSpPr>
            <p:nvPr/>
          </p:nvSpPr>
          <p:spPr bwMode="auto">
            <a:xfrm>
              <a:off x="2514" y="1525"/>
              <a:ext cx="4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10.3</a:t>
              </a:r>
              <a:endParaRPr kumimoji="1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6" name="テキスト ボックス 35"/>
            <p:cNvSpPr txBox="1">
              <a:spLocks noChangeArrowheads="1"/>
            </p:cNvSpPr>
            <p:nvPr/>
          </p:nvSpPr>
          <p:spPr bwMode="auto">
            <a:xfrm>
              <a:off x="2670" y="2470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8.2</a:t>
              </a:r>
              <a:endPara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7" name="テキスト ボックス 36"/>
            <p:cNvSpPr txBox="1">
              <a:spLocks noChangeArrowheads="1"/>
            </p:cNvSpPr>
            <p:nvPr/>
          </p:nvSpPr>
          <p:spPr bwMode="auto">
            <a:xfrm>
              <a:off x="2670" y="2822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5.3</a:t>
              </a:r>
              <a:endPara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8" name="テキスト ボックス 37"/>
            <p:cNvSpPr txBox="1">
              <a:spLocks noChangeArrowheads="1"/>
            </p:cNvSpPr>
            <p:nvPr/>
          </p:nvSpPr>
          <p:spPr bwMode="auto">
            <a:xfrm>
              <a:off x="2670" y="3381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0.4</a:t>
              </a:r>
              <a:endPara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29" name="テキスト ボックス 38"/>
            <p:cNvSpPr txBox="1">
              <a:spLocks noChangeArrowheads="1"/>
            </p:cNvSpPr>
            <p:nvPr/>
          </p:nvSpPr>
          <p:spPr bwMode="auto">
            <a:xfrm>
              <a:off x="373" y="348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0.2</a:t>
              </a:r>
              <a:endPara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30" name="テキスト ボックス 39"/>
            <p:cNvSpPr txBox="1">
              <a:spLocks noChangeArrowheads="1"/>
            </p:cNvSpPr>
            <p:nvPr/>
          </p:nvSpPr>
          <p:spPr bwMode="auto">
            <a:xfrm>
              <a:off x="373" y="3363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0.8</a:t>
              </a:r>
              <a:endPara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31" name="テキスト ボックス 40"/>
            <p:cNvSpPr txBox="1">
              <a:spLocks noChangeArrowheads="1"/>
            </p:cNvSpPr>
            <p:nvPr/>
          </p:nvSpPr>
          <p:spPr bwMode="auto">
            <a:xfrm>
              <a:off x="373" y="3213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1.6</a:t>
              </a:r>
              <a:endPara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32" name="テキスト ボックス 41"/>
            <p:cNvSpPr txBox="1">
              <a:spLocks noChangeArrowheads="1"/>
            </p:cNvSpPr>
            <p:nvPr/>
          </p:nvSpPr>
          <p:spPr bwMode="auto">
            <a:xfrm>
              <a:off x="373" y="3057"/>
              <a:ext cx="2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2.1</a:t>
              </a:r>
              <a:endPara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33" name="円/楕円 261"/>
            <p:cNvSpPr>
              <a:spLocks noChangeArrowheads="1"/>
            </p:cNvSpPr>
            <p:nvPr/>
          </p:nvSpPr>
          <p:spPr bwMode="auto">
            <a:xfrm>
              <a:off x="2538" y="1851"/>
              <a:ext cx="117" cy="97"/>
            </a:xfrm>
            <a:prstGeom prst="ellipse">
              <a:avLst/>
            </a:prstGeom>
            <a:solidFill>
              <a:srgbClr val="AC1939"/>
            </a:solidFill>
            <a:ln w="28575" algn="ctr">
              <a:solidFill>
                <a:srgbClr val="AC1939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34" name="円/楕円 262"/>
            <p:cNvSpPr>
              <a:spLocks noChangeArrowheads="1"/>
            </p:cNvSpPr>
            <p:nvPr/>
          </p:nvSpPr>
          <p:spPr bwMode="auto">
            <a:xfrm>
              <a:off x="643" y="3390"/>
              <a:ext cx="118" cy="97"/>
            </a:xfrm>
            <a:prstGeom prst="ellipse">
              <a:avLst/>
            </a:prstGeom>
            <a:solidFill>
              <a:srgbClr val="AC1939"/>
            </a:solidFill>
            <a:ln w="28575" algn="ctr">
              <a:solidFill>
                <a:srgbClr val="AC1939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35" name="フリーフォーム 62"/>
            <p:cNvSpPr/>
            <p:nvPr/>
          </p:nvSpPr>
          <p:spPr bwMode="auto">
            <a:xfrm>
              <a:off x="589" y="2037"/>
              <a:ext cx="1495" cy="261"/>
            </a:xfrm>
            <a:custGeom>
              <a:avLst/>
              <a:gdLst>
                <a:gd name="connsiteX0" fmla="*/ 0 w 1775011"/>
                <a:gd name="connsiteY0" fmla="*/ 0 h 376518"/>
                <a:gd name="connsiteX1" fmla="*/ 1538343 w 1775011"/>
                <a:gd name="connsiteY1" fmla="*/ 0 h 376518"/>
                <a:gd name="connsiteX2" fmla="*/ 1775011 w 1775011"/>
                <a:gd name="connsiteY2" fmla="*/ 376518 h 37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5011" h="376518">
                  <a:moveTo>
                    <a:pt x="0" y="0"/>
                  </a:moveTo>
                  <a:lnTo>
                    <a:pt x="1538343" y="0"/>
                  </a:lnTo>
                  <a:lnTo>
                    <a:pt x="1775011" y="376518"/>
                  </a:lnTo>
                </a:path>
              </a:pathLst>
            </a:custGeom>
            <a:noFill/>
            <a:ln w="9525" cap="flat" cmpd="sng" algn="ctr">
              <a:solidFill>
                <a:srgbClr val="9B1633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Arial" charset="0"/>
              </a:endParaRPr>
            </a:p>
          </p:txBody>
        </p:sp>
        <p:sp>
          <p:nvSpPr>
            <p:cNvPr id="36" name="テキスト ボックス 67"/>
            <p:cNvSpPr txBox="1">
              <a:spLocks noChangeArrowheads="1"/>
            </p:cNvSpPr>
            <p:nvPr/>
          </p:nvSpPr>
          <p:spPr bwMode="auto">
            <a:xfrm>
              <a:off x="469" y="1597"/>
              <a:ext cx="6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9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112" charset="-128"/>
                  <a:cs typeface="Arial" charset="0"/>
                </a:rPr>
                <a:t>Source: IDC 2007</a:t>
              </a:r>
              <a:endPara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Arial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352" y="1015"/>
              <a:ext cx="2743" cy="3017"/>
            </a:xfrm>
            <a:prstGeom prst="rect">
              <a:avLst/>
            </a:prstGeom>
            <a:noFill/>
            <a:ln w="9525" algn="ctr">
              <a:solidFill>
                <a:srgbClr val="0B4599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38" name="直線コネクタ 43"/>
            <p:cNvCxnSpPr>
              <a:cxnSpLocks noChangeShapeType="1"/>
            </p:cNvCxnSpPr>
            <p:nvPr/>
          </p:nvCxnSpPr>
          <p:spPr bwMode="auto">
            <a:xfrm>
              <a:off x="408" y="3740"/>
              <a:ext cx="2642" cy="4"/>
            </a:xfrm>
            <a:prstGeom prst="line">
              <a:avLst/>
            </a:prstGeom>
            <a:noFill/>
            <a:ln w="9525" algn="ctr">
              <a:solidFill>
                <a:srgbClr val="0B4599"/>
              </a:solidFill>
              <a:round/>
              <a:headEnd/>
              <a:tailEnd/>
            </a:ln>
          </p:spPr>
        </p:cxn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4841875" y="1371600"/>
            <a:ext cx="3951288" cy="4789487"/>
            <a:chOff x="3162" y="1011"/>
            <a:chExt cx="2489" cy="3017"/>
          </a:xfrm>
        </p:grpSpPr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209" y="1056"/>
              <a:ext cx="2421" cy="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279400" marR="0" lvl="0" indent="-27940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F1AB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Electricity costs rose 88% in US since 2003 </a:t>
              </a: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(source: US EIA official government stats)</a:t>
              </a:r>
            </a:p>
            <a:p>
              <a:pPr marL="279400" marR="0" lvl="0" indent="-27940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F1AB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Energy is a non-trivial OPEX item</a:t>
              </a:r>
            </a:p>
            <a:p>
              <a:pPr marL="279400" marR="0" lvl="0" indent="-279400" algn="l" defTabSz="914400" rtl="0" eaLnBrk="1" fontAlgn="base" latinLnBrk="0" hangingPunct="1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rgbClr val="F1AB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Worldwide legislation changes and public support for energy efficiency and climate control</a:t>
              </a:r>
            </a:p>
            <a:p>
              <a:pPr marL="511175" marR="0" lvl="1" indent="-117475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1AB00"/>
                </a:buClr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California: </a:t>
              </a:r>
              <a:b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reduce CO</a:t>
              </a:r>
              <a:r>
                <a:rPr kumimoji="0" lang="en-US" sz="16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by 80 % in 2050</a:t>
              </a:r>
            </a:p>
            <a:p>
              <a:pPr marL="511175" marR="0" lvl="1" indent="-117475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1AB00"/>
                </a:buClr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European Union: </a:t>
              </a:r>
              <a:b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reduce CO</a:t>
              </a:r>
              <a:r>
                <a:rPr kumimoji="0" lang="en-US" sz="16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by 20% by 2020</a:t>
              </a:r>
            </a:p>
            <a:p>
              <a:pPr marL="511175" marR="0" lvl="1" indent="-117475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1AB00"/>
                </a:buClr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UK: </a:t>
              </a:r>
              <a:b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reduce CO</a:t>
              </a:r>
              <a:r>
                <a:rPr kumimoji="0" lang="en-US" sz="16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by 20% by 2010</a:t>
              </a:r>
            </a:p>
            <a:p>
              <a:pPr marL="511175" marR="0" lvl="1" indent="-117475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1AB00"/>
                </a:buClr>
                <a:buSzTx/>
                <a:buFontTx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Japan: </a:t>
              </a:r>
              <a:b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reduce CO</a:t>
              </a:r>
              <a:r>
                <a:rPr kumimoji="0" lang="en-US" sz="1600" b="0" i="0" u="none" strike="noStrike" kern="120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to 6% below 1990 level by 2010</a:t>
              </a: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162" y="1011"/>
              <a:ext cx="2489" cy="3017"/>
            </a:xfrm>
            <a:prstGeom prst="rect">
              <a:avLst/>
            </a:prstGeom>
            <a:noFill/>
            <a:ln w="9525" algn="ctr">
              <a:solidFill>
                <a:srgbClr val="0B4599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IPv6 Task Force Progress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8" name="Picture 7" descr="IPv6 Ready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8074">
            <a:off x="6740197" y="1310440"/>
            <a:ext cx="1383322" cy="1653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</p:spPr>
        <p:txBody>
          <a:bodyPr/>
          <a:lstStyle/>
          <a:p>
            <a:r>
              <a:rPr lang="en-US" dirty="0" smtClean="0"/>
              <a:t>E-IPv6 Test Bed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12</a:t>
            </a:fld>
            <a:endParaRPr kumimoji="0"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533400" y="1397000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CC4E91-31A8-4184-8FD4-A0237F3D0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8BCC4E91-31A8-4184-8FD4-A0237F3D0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DCDDA0-E453-4768-941F-13C18C520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1EDCDDA0-E453-4768-941F-13C18C520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3F3BAA-782D-47E4-9D8B-10863A226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3E3F3BAA-782D-47E4-9D8B-10863A226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D4F6D3-BCAB-44E2-897B-D12C63640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67D4F6D3-BCAB-44E2-897B-D12C63640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E760BB-61E7-4F40-BD5F-F26751A6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DFE760BB-61E7-4F40-BD5F-F26751A6C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DD9833-3410-4853-8DBD-7F904B3B6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40DD9833-3410-4853-8DBD-7F904B3B6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</p:spPr>
        <p:txBody>
          <a:bodyPr/>
          <a:lstStyle/>
          <a:p>
            <a:r>
              <a:rPr lang="en-US" dirty="0" smtClean="0"/>
              <a:t>IPv6 Test Lab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9" name="Picture 2" descr="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267200" cy="284638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b="4167"/>
          <a:stretch>
            <a:fillRect/>
          </a:stretch>
        </p:blipFill>
        <p:spPr bwMode="auto">
          <a:xfrm>
            <a:off x="457200" y="1524000"/>
            <a:ext cx="41148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mo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429000"/>
            <a:ext cx="4038600" cy="27701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79550" y="5345668"/>
            <a:ext cx="24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http://www.ipv6tf.org.eg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</p:spPr>
        <p:txBody>
          <a:bodyPr/>
          <a:lstStyle/>
          <a:p>
            <a:r>
              <a:rPr lang="en-US" dirty="0" smtClean="0"/>
              <a:t>VoIPv6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87" name="Line 2"/>
          <p:cNvSpPr>
            <a:spLocks noChangeShapeType="1"/>
          </p:cNvSpPr>
          <p:nvPr/>
        </p:nvSpPr>
        <p:spPr bwMode="auto">
          <a:xfrm>
            <a:off x="6400800" y="176688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3"/>
          <p:cNvSpPr>
            <a:spLocks noChangeShapeType="1"/>
          </p:cNvSpPr>
          <p:nvPr/>
        </p:nvSpPr>
        <p:spPr bwMode="auto">
          <a:xfrm>
            <a:off x="7543800" y="207168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9" name="Picture 4" descr="L3-sw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389063"/>
            <a:ext cx="798513" cy="75882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24600" y="2376488"/>
            <a:ext cx="2387600" cy="1449387"/>
            <a:chOff x="3936" y="2832"/>
            <a:chExt cx="1504" cy="913"/>
          </a:xfrm>
        </p:grpSpPr>
        <p:pic>
          <p:nvPicPr>
            <p:cNvPr id="91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" y="2832"/>
              <a:ext cx="1504" cy="913"/>
            </a:xfrm>
            <a:prstGeom prst="rect">
              <a:avLst/>
            </a:prstGeom>
            <a:noFill/>
          </p:spPr>
        </p:pic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4176" y="3120"/>
              <a:ext cx="80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b="1"/>
                <a:t>Network 2</a:t>
              </a:r>
            </a:p>
          </p:txBody>
        </p:sp>
      </p:grpSp>
      <p:pic>
        <p:nvPicPr>
          <p:cNvPr id="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586288"/>
            <a:ext cx="992188" cy="10017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4" name="Line 9"/>
          <p:cNvSpPr>
            <a:spLocks noChangeShapeType="1"/>
          </p:cNvSpPr>
          <p:nvPr/>
        </p:nvSpPr>
        <p:spPr bwMode="auto">
          <a:xfrm>
            <a:off x="5257800" y="3824288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Line 10"/>
          <p:cNvSpPr>
            <a:spLocks noChangeShapeType="1"/>
          </p:cNvSpPr>
          <p:nvPr/>
        </p:nvSpPr>
        <p:spPr bwMode="auto">
          <a:xfrm flipV="1">
            <a:off x="6781800" y="35956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419600" y="1004888"/>
            <a:ext cx="2514600" cy="1433512"/>
            <a:chOff x="720" y="2256"/>
            <a:chExt cx="1296" cy="1031"/>
          </a:xfrm>
        </p:grpSpPr>
        <p:pic>
          <p:nvPicPr>
            <p:cNvPr id="97" name="Picture 12" descr="nuage_oran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" y="2256"/>
              <a:ext cx="1296" cy="1031"/>
            </a:xfrm>
            <a:prstGeom prst="rect">
              <a:avLst/>
            </a:prstGeom>
            <a:noFill/>
          </p:spPr>
        </p:pic>
        <p:sp>
          <p:nvSpPr>
            <p:cNvPr id="98" name="Text Box 13"/>
            <p:cNvSpPr txBox="1">
              <a:spLocks noChangeArrowheads="1"/>
            </p:cNvSpPr>
            <p:nvPr/>
          </p:nvSpPr>
          <p:spPr bwMode="auto">
            <a:xfrm>
              <a:off x="1069" y="2703"/>
              <a:ext cx="67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>
              <a:spAutoFit/>
            </a:bodyPr>
            <a:lstStyle/>
            <a:p>
              <a:pPr algn="ctr" rtl="0" eaLnBrk="0" hangingPunct="0"/>
              <a:r>
                <a:rPr lang="fr-FR" altLang="en-US" sz="1600" b="1" dirty="0" smtClean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uturaA Bk BT" pitchFamily="34" charset="0"/>
                  <a:cs typeface="Times New Roman" pitchFamily="18" charset="0"/>
                </a:rPr>
                <a:t>NREN</a:t>
              </a:r>
              <a:endParaRPr lang="en-GB" altLang="en-US" sz="1600" b="1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uturaA Bk BT" pitchFamily="34" charset="0"/>
                <a:cs typeface="Times New Roman" pitchFamily="18" charset="0"/>
              </a:endParaRPr>
            </a:p>
          </p:txBody>
        </p:sp>
      </p:grpSp>
      <p:sp>
        <p:nvSpPr>
          <p:cNvPr id="99" name="Line 14"/>
          <p:cNvSpPr>
            <a:spLocks noChangeShapeType="1"/>
          </p:cNvSpPr>
          <p:nvPr/>
        </p:nvSpPr>
        <p:spPr bwMode="auto">
          <a:xfrm>
            <a:off x="5257800" y="3824288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0" name="Picture 15" descr="L3-swi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85888"/>
            <a:ext cx="798513" cy="758825"/>
          </a:xfrm>
          <a:prstGeom prst="rect">
            <a:avLst/>
          </a:prstGeom>
          <a:noFill/>
        </p:spPr>
      </p:pic>
      <p:sp>
        <p:nvSpPr>
          <p:cNvPr id="101" name="Line 16"/>
          <p:cNvSpPr>
            <a:spLocks noChangeShapeType="1"/>
          </p:cNvSpPr>
          <p:nvPr/>
        </p:nvSpPr>
        <p:spPr bwMode="auto">
          <a:xfrm>
            <a:off x="3810000" y="1766888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57200" y="2452688"/>
            <a:ext cx="2387600" cy="1449387"/>
            <a:chOff x="3936" y="2832"/>
            <a:chExt cx="1504" cy="913"/>
          </a:xfrm>
        </p:grpSpPr>
        <p:pic>
          <p:nvPicPr>
            <p:cNvPr id="103" name="Picture 1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6" y="2832"/>
              <a:ext cx="1504" cy="913"/>
            </a:xfrm>
            <a:prstGeom prst="rect">
              <a:avLst/>
            </a:prstGeom>
            <a:noFill/>
          </p:spPr>
        </p:pic>
        <p:sp>
          <p:nvSpPr>
            <p:cNvPr id="104" name="Text Box 19"/>
            <p:cNvSpPr txBox="1">
              <a:spLocks noChangeArrowheads="1"/>
            </p:cNvSpPr>
            <p:nvPr/>
          </p:nvSpPr>
          <p:spPr bwMode="auto">
            <a:xfrm>
              <a:off x="4176" y="3120"/>
              <a:ext cx="804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b="1" dirty="0"/>
                <a:t>Network 1</a:t>
              </a:r>
            </a:p>
          </p:txBody>
        </p:sp>
      </p:grpSp>
      <p:sp>
        <p:nvSpPr>
          <p:cNvPr id="105" name="Line 20"/>
          <p:cNvSpPr>
            <a:spLocks noChangeShapeType="1"/>
          </p:cNvSpPr>
          <p:nvPr/>
        </p:nvSpPr>
        <p:spPr bwMode="auto">
          <a:xfrm>
            <a:off x="1905000" y="1766888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21"/>
          <p:cNvSpPr>
            <a:spLocks noChangeShapeType="1"/>
          </p:cNvSpPr>
          <p:nvPr/>
        </p:nvSpPr>
        <p:spPr bwMode="auto">
          <a:xfrm flipV="1">
            <a:off x="1905000" y="1766888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7" name="Picture 22" descr="PC_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757488"/>
            <a:ext cx="952500" cy="698500"/>
          </a:xfrm>
          <a:prstGeom prst="rect">
            <a:avLst/>
          </a:prstGeom>
          <a:noFill/>
        </p:spPr>
      </p:pic>
      <p:sp>
        <p:nvSpPr>
          <p:cNvPr id="108" name="Line 23"/>
          <p:cNvSpPr>
            <a:spLocks noChangeShapeType="1"/>
          </p:cNvSpPr>
          <p:nvPr/>
        </p:nvSpPr>
        <p:spPr bwMode="auto">
          <a:xfrm>
            <a:off x="2819400" y="306228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9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886200"/>
            <a:ext cx="2743200" cy="1970088"/>
          </a:xfrm>
          <a:prstGeom prst="rect">
            <a:avLst/>
          </a:prstGeom>
          <a:noFill/>
        </p:spPr>
      </p:pic>
      <p:pic>
        <p:nvPicPr>
          <p:cNvPr id="11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510088"/>
            <a:ext cx="992188" cy="10017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1" name="Line 27"/>
          <p:cNvSpPr>
            <a:spLocks noChangeShapeType="1"/>
          </p:cNvSpPr>
          <p:nvPr/>
        </p:nvSpPr>
        <p:spPr bwMode="auto">
          <a:xfrm>
            <a:off x="2209800" y="4052888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28"/>
          <p:cNvSpPr>
            <a:spLocks noChangeShapeType="1"/>
          </p:cNvSpPr>
          <p:nvPr/>
        </p:nvSpPr>
        <p:spPr bwMode="auto">
          <a:xfrm flipV="1">
            <a:off x="2209800" y="359568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Line 29"/>
          <p:cNvSpPr>
            <a:spLocks noChangeShapeType="1"/>
          </p:cNvSpPr>
          <p:nvPr/>
        </p:nvSpPr>
        <p:spPr bwMode="auto">
          <a:xfrm>
            <a:off x="3276600" y="405288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4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886200"/>
            <a:ext cx="2133600" cy="2024063"/>
          </a:xfrm>
          <a:prstGeom prst="rect">
            <a:avLst/>
          </a:prstGeom>
          <a:noFill/>
        </p:spPr>
      </p:pic>
      <p:sp>
        <p:nvSpPr>
          <p:cNvPr id="115" name="Text Box 31"/>
          <p:cNvSpPr txBox="1">
            <a:spLocks noChangeArrowheads="1"/>
          </p:cNvSpPr>
          <p:nvPr/>
        </p:nvSpPr>
        <p:spPr bwMode="auto">
          <a:xfrm>
            <a:off x="533400" y="5867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SipSet Client</a:t>
            </a:r>
          </a:p>
        </p:txBody>
      </p:sp>
      <p:sp>
        <p:nvSpPr>
          <p:cNvPr id="116" name="Text Box 32"/>
          <p:cNvSpPr txBox="1">
            <a:spLocks noChangeArrowheads="1"/>
          </p:cNvSpPr>
          <p:nvPr/>
        </p:nvSpPr>
        <p:spPr bwMode="auto">
          <a:xfrm>
            <a:off x="7010400" y="5791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Kphone Client</a:t>
            </a:r>
          </a:p>
        </p:txBody>
      </p:sp>
      <p:sp>
        <p:nvSpPr>
          <p:cNvPr id="117" name="Text Box 33"/>
          <p:cNvSpPr txBox="1">
            <a:spLocks noChangeArrowheads="1"/>
          </p:cNvSpPr>
          <p:nvPr/>
        </p:nvSpPr>
        <p:spPr bwMode="auto">
          <a:xfrm>
            <a:off x="3200400" y="34290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Asterix-v6</a:t>
            </a:r>
          </a:p>
          <a:p>
            <a:r>
              <a:rPr lang="en-US" dirty="0" smtClean="0"/>
              <a:t>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 flipH="1">
            <a:off x="7620000" y="509587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4684713" y="947738"/>
            <a:ext cx="738187" cy="1022350"/>
          </a:xfrm>
          <a:prstGeom prst="line">
            <a:avLst/>
          </a:prstGeom>
          <a:noFill/>
          <a:ln w="5715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267200" y="838200"/>
            <a:ext cx="24384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2244725" y="947738"/>
            <a:ext cx="1035050" cy="781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918075"/>
            <a:ext cx="13541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350" y="4772025"/>
            <a:ext cx="12557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5534025"/>
            <a:ext cx="1257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150" y="4619625"/>
            <a:ext cx="14033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6937375" y="1855788"/>
            <a:ext cx="333375" cy="533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7005638" y="3668713"/>
            <a:ext cx="614362" cy="82708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990600" y="3611563"/>
            <a:ext cx="992188" cy="960437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041525" y="1689100"/>
            <a:ext cx="425450" cy="8477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6550025" y="1689100"/>
            <a:ext cx="425450" cy="73501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79463" y="2141538"/>
            <a:ext cx="74977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391400" y="3581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PoP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990600" y="36718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PoP</a:t>
            </a:r>
          </a:p>
        </p:txBody>
      </p: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172200" y="676275"/>
            <a:ext cx="19002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6200" y="304800"/>
            <a:ext cx="21209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665913" y="7620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kern="1200" dirty="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EUN NOC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0" y="3978275"/>
            <a:ext cx="1384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900" b="1" kern="1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Operating Bandwidth</a:t>
            </a:r>
          </a:p>
          <a:p>
            <a:pPr algn="ctr" rtl="0"/>
            <a:r>
              <a:rPr lang="en-US" sz="900" b="1" kern="1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34Mbps (up to 1Gbps)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270750" y="1676400"/>
            <a:ext cx="12604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200" b="1" kern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Operating Bandwidth</a:t>
            </a:r>
          </a:p>
          <a:p>
            <a:pPr algn="ctr" rtl="0">
              <a:defRPr/>
            </a:pPr>
            <a:r>
              <a:rPr lang="en-US" sz="1200" b="1" kern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155Mbps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729413" y="2617788"/>
            <a:ext cx="107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1000" b="1" kern="120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Provider Edge </a:t>
            </a:r>
          </a:p>
          <a:p>
            <a:pPr algn="ctr" rtl="0"/>
            <a:r>
              <a:rPr lang="en-US" sz="1000" b="1" kern="120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Router</a:t>
            </a:r>
          </a:p>
        </p:txBody>
      </p:sp>
      <p:sp>
        <p:nvSpPr>
          <p:cNvPr id="29" name="AutoShape 27"/>
          <p:cNvSpPr>
            <a:spLocks/>
          </p:cNvSpPr>
          <p:nvPr/>
        </p:nvSpPr>
        <p:spPr bwMode="auto">
          <a:xfrm>
            <a:off x="390525" y="2209800"/>
            <a:ext cx="1592263" cy="311150"/>
          </a:xfrm>
          <a:prstGeom prst="callout1">
            <a:avLst>
              <a:gd name="adj1" fmla="val -19278"/>
              <a:gd name="adj2" fmla="val 6963"/>
              <a:gd name="adj3" fmla="val -19278"/>
              <a:gd name="adj4" fmla="val 113634"/>
            </a:avLst>
          </a:prstGeom>
          <a:noFill/>
          <a:ln w="9525">
            <a:solidFill>
              <a:sysClr val="windowText" lastClr="000000"/>
            </a:solidFill>
            <a:miter lim="800000"/>
            <a:headEnd type="stealth" w="med" len="med"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Fiber Cable Connection</a:t>
            </a:r>
          </a:p>
        </p:txBody>
      </p:sp>
      <p:sp>
        <p:nvSpPr>
          <p:cNvPr id="30" name="AutoShape 28"/>
          <p:cNvSpPr>
            <a:spLocks/>
          </p:cNvSpPr>
          <p:nvPr/>
        </p:nvSpPr>
        <p:spPr bwMode="auto">
          <a:xfrm>
            <a:off x="7315200" y="3886200"/>
            <a:ext cx="1722438" cy="152400"/>
          </a:xfrm>
          <a:prstGeom prst="callout1">
            <a:avLst>
              <a:gd name="adj1" fmla="val 150000"/>
              <a:gd name="adj2" fmla="val 93366"/>
              <a:gd name="adj3" fmla="val 150000"/>
              <a:gd name="adj4" fmla="val 9769"/>
            </a:avLst>
          </a:prstGeom>
          <a:noFill/>
          <a:ln w="9525">
            <a:solidFill>
              <a:sysClr val="windowText" lastClr="000000"/>
            </a:solidFill>
            <a:miter lim="800000"/>
            <a:headEnd type="stealth" w="med" len="med"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Fiber Cable Connection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77863" y="1668463"/>
            <a:ext cx="9175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000" b="1" kern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Core Router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999412" y="5181600"/>
            <a:ext cx="106838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825625" y="4267200"/>
            <a:ext cx="106997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00025" y="574675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kern="1200">
                <a:solidFill>
                  <a:srgbClr val="FF3300"/>
                </a:solidFill>
                <a:latin typeface="Calibri"/>
                <a:ea typeface="+mn-ea"/>
                <a:cs typeface="+mn-cs"/>
              </a:rPr>
              <a:t>ENSTINET NOC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1822450" y="1897063"/>
            <a:ext cx="201613" cy="3730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544763" y="2870200"/>
            <a:ext cx="83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1200" b="1" kern="1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155Mbps</a:t>
            </a: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2822575" y="3792538"/>
            <a:ext cx="635000" cy="95885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3714750" y="38100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PoP</a:t>
            </a:r>
          </a:p>
        </p:txBody>
      </p:sp>
      <p:pic>
        <p:nvPicPr>
          <p:cNvPr id="39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8563" y="4583113"/>
            <a:ext cx="6365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5307013" y="3798888"/>
            <a:ext cx="2236787" cy="1458912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810250" y="386397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PoP</a:t>
            </a:r>
          </a:p>
        </p:txBody>
      </p:sp>
      <p:pic>
        <p:nvPicPr>
          <p:cNvPr id="42" name="Picture 4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2200" y="5260975"/>
            <a:ext cx="63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500938" y="5653087"/>
            <a:ext cx="103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b="1" kern="1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BibAlex</a:t>
            </a:r>
            <a:endParaRPr lang="en-US" b="1" kern="1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374900" y="4913313"/>
            <a:ext cx="744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b="1" kern="1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MCIT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7704138" y="4738687"/>
            <a:ext cx="1287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b="1" kern="12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University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223837" y="5000625"/>
            <a:ext cx="1206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1600" b="1" kern="1200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Research </a:t>
            </a:r>
          </a:p>
          <a:p>
            <a:pPr algn="ctr" rtl="0">
              <a:defRPr/>
            </a:pPr>
            <a:r>
              <a:rPr lang="en-US" sz="1600" b="1" kern="1200" dirty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Center</a:t>
            </a:r>
          </a:p>
        </p:txBody>
      </p:sp>
      <p:pic>
        <p:nvPicPr>
          <p:cNvPr id="47" name="Picture 4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6863" y="504825"/>
            <a:ext cx="14779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3132138" y="6365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b="1" kern="120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Internet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4832350" y="947738"/>
            <a:ext cx="738188" cy="10223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5127625" y="1489075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1200" b="1" kern="12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Bandwidth</a:t>
            </a:r>
          </a:p>
          <a:p>
            <a:pPr algn="l" rtl="0">
              <a:defRPr/>
            </a:pPr>
            <a:r>
              <a:rPr lang="en-US" sz="1200" b="1" kern="12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155Mbps</a:t>
            </a:r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2541588" y="2270125"/>
            <a:ext cx="1995487" cy="469900"/>
          </a:xfrm>
          <a:custGeom>
            <a:avLst/>
            <a:gdLst>
              <a:gd name="T0" fmla="*/ 1296 w 1296"/>
              <a:gd name="T1" fmla="*/ 0 h 376"/>
              <a:gd name="T2" fmla="*/ 528 w 1296"/>
              <a:gd name="T3" fmla="*/ 336 h 376"/>
              <a:gd name="T4" fmla="*/ 0 w 1296"/>
              <a:gd name="T5" fmla="*/ 240 h 376"/>
              <a:gd name="T6" fmla="*/ 0 60000 65536"/>
              <a:gd name="T7" fmla="*/ 0 60000 65536"/>
              <a:gd name="T8" fmla="*/ 0 60000 65536"/>
              <a:gd name="T9" fmla="*/ 0 w 1296"/>
              <a:gd name="T10" fmla="*/ 0 h 376"/>
              <a:gd name="T11" fmla="*/ 1296 w 129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376">
                <a:moveTo>
                  <a:pt x="1296" y="0"/>
                </a:moveTo>
                <a:cubicBezTo>
                  <a:pt x="1020" y="148"/>
                  <a:pt x="744" y="296"/>
                  <a:pt x="528" y="336"/>
                </a:cubicBezTo>
                <a:cubicBezTo>
                  <a:pt x="312" y="376"/>
                  <a:pt x="88" y="256"/>
                  <a:pt x="0" y="240"/>
                </a:cubicBezTo>
              </a:path>
            </a:pathLst>
          </a:cu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4537075" y="2230438"/>
            <a:ext cx="1847850" cy="520700"/>
          </a:xfrm>
          <a:custGeom>
            <a:avLst/>
            <a:gdLst>
              <a:gd name="T0" fmla="*/ 0 w 1200"/>
              <a:gd name="T1" fmla="*/ 0 h 416"/>
              <a:gd name="T2" fmla="*/ 576 w 1200"/>
              <a:gd name="T3" fmla="*/ 384 h 416"/>
              <a:gd name="T4" fmla="*/ 1200 w 1200"/>
              <a:gd name="T5" fmla="*/ 192 h 416"/>
              <a:gd name="T6" fmla="*/ 0 60000 65536"/>
              <a:gd name="T7" fmla="*/ 0 60000 65536"/>
              <a:gd name="T8" fmla="*/ 0 60000 65536"/>
              <a:gd name="T9" fmla="*/ 0 w 1200"/>
              <a:gd name="T10" fmla="*/ 0 h 416"/>
              <a:gd name="T11" fmla="*/ 1200 w 1200"/>
              <a:gd name="T12" fmla="*/ 416 h 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416">
                <a:moveTo>
                  <a:pt x="0" y="0"/>
                </a:moveTo>
                <a:cubicBezTo>
                  <a:pt x="188" y="176"/>
                  <a:pt x="376" y="352"/>
                  <a:pt x="576" y="384"/>
                </a:cubicBezTo>
                <a:cubicBezTo>
                  <a:pt x="776" y="416"/>
                  <a:pt x="1096" y="224"/>
                  <a:pt x="1200" y="192"/>
                </a:cubicBezTo>
              </a:path>
            </a:pathLst>
          </a:cu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4610100" y="2270125"/>
            <a:ext cx="690563" cy="1441450"/>
          </a:xfrm>
          <a:custGeom>
            <a:avLst/>
            <a:gdLst>
              <a:gd name="T0" fmla="*/ 64 w 448"/>
              <a:gd name="T1" fmla="*/ 0 h 1152"/>
              <a:gd name="T2" fmla="*/ 64 w 448"/>
              <a:gd name="T3" fmla="*/ 528 h 1152"/>
              <a:gd name="T4" fmla="*/ 448 w 448"/>
              <a:gd name="T5" fmla="*/ 1152 h 1152"/>
              <a:gd name="T6" fmla="*/ 0 60000 65536"/>
              <a:gd name="T7" fmla="*/ 0 60000 65536"/>
              <a:gd name="T8" fmla="*/ 0 60000 65536"/>
              <a:gd name="T9" fmla="*/ 0 w 448"/>
              <a:gd name="T10" fmla="*/ 0 h 1152"/>
              <a:gd name="T11" fmla="*/ 448 w 448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152">
                <a:moveTo>
                  <a:pt x="64" y="0"/>
                </a:moveTo>
                <a:cubicBezTo>
                  <a:pt x="32" y="168"/>
                  <a:pt x="0" y="336"/>
                  <a:pt x="64" y="528"/>
                </a:cubicBezTo>
                <a:cubicBezTo>
                  <a:pt x="128" y="720"/>
                  <a:pt x="384" y="1048"/>
                  <a:pt x="448" y="1152"/>
                </a:cubicBezTo>
              </a:path>
            </a:pathLst>
          </a:cu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3724275" y="2270125"/>
            <a:ext cx="688975" cy="1381125"/>
          </a:xfrm>
          <a:custGeom>
            <a:avLst/>
            <a:gdLst>
              <a:gd name="T0" fmla="*/ 384 w 448"/>
              <a:gd name="T1" fmla="*/ 0 h 1104"/>
              <a:gd name="T2" fmla="*/ 384 w 448"/>
              <a:gd name="T3" fmla="*/ 528 h 1104"/>
              <a:gd name="T4" fmla="*/ 0 w 448"/>
              <a:gd name="T5" fmla="*/ 1104 h 1104"/>
              <a:gd name="T6" fmla="*/ 0 60000 65536"/>
              <a:gd name="T7" fmla="*/ 0 60000 65536"/>
              <a:gd name="T8" fmla="*/ 0 60000 65536"/>
              <a:gd name="T9" fmla="*/ 0 w 448"/>
              <a:gd name="T10" fmla="*/ 0 h 1104"/>
              <a:gd name="T11" fmla="*/ 448 w 448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104">
                <a:moveTo>
                  <a:pt x="384" y="0"/>
                </a:moveTo>
                <a:cubicBezTo>
                  <a:pt x="416" y="172"/>
                  <a:pt x="448" y="344"/>
                  <a:pt x="384" y="528"/>
                </a:cubicBezTo>
                <a:cubicBezTo>
                  <a:pt x="320" y="712"/>
                  <a:pt x="64" y="1008"/>
                  <a:pt x="0" y="1104"/>
                </a:cubicBezTo>
              </a:path>
            </a:pathLst>
          </a:custGeom>
          <a:noFill/>
          <a:ln w="3810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9088" y="1933575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Freeform 56"/>
          <p:cNvSpPr>
            <a:spLocks/>
          </p:cNvSpPr>
          <p:nvPr/>
        </p:nvSpPr>
        <p:spPr bwMode="auto">
          <a:xfrm>
            <a:off x="6692900" y="2389188"/>
            <a:ext cx="430213" cy="1201737"/>
          </a:xfrm>
          <a:custGeom>
            <a:avLst/>
            <a:gdLst>
              <a:gd name="T0" fmla="*/ 40 w 280"/>
              <a:gd name="T1" fmla="*/ 0 h 960"/>
              <a:gd name="T2" fmla="*/ 40 w 280"/>
              <a:gd name="T3" fmla="*/ 432 h 960"/>
              <a:gd name="T4" fmla="*/ 280 w 280"/>
              <a:gd name="T5" fmla="*/ 960 h 960"/>
              <a:gd name="T6" fmla="*/ 0 60000 65536"/>
              <a:gd name="T7" fmla="*/ 0 60000 65536"/>
              <a:gd name="T8" fmla="*/ 0 60000 65536"/>
              <a:gd name="T9" fmla="*/ 0 w 280"/>
              <a:gd name="T10" fmla="*/ 0 h 960"/>
              <a:gd name="T11" fmla="*/ 280 w 280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960">
                <a:moveTo>
                  <a:pt x="40" y="0"/>
                </a:moveTo>
                <a:cubicBezTo>
                  <a:pt x="20" y="136"/>
                  <a:pt x="0" y="272"/>
                  <a:pt x="40" y="432"/>
                </a:cubicBezTo>
                <a:cubicBezTo>
                  <a:pt x="80" y="592"/>
                  <a:pt x="240" y="872"/>
                  <a:pt x="280" y="960"/>
                </a:cubicBezTo>
              </a:path>
            </a:pathLst>
          </a:cu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1801813" y="2389188"/>
            <a:ext cx="344487" cy="1143000"/>
          </a:xfrm>
          <a:custGeom>
            <a:avLst/>
            <a:gdLst>
              <a:gd name="T0" fmla="*/ 192 w 224"/>
              <a:gd name="T1" fmla="*/ 0 h 912"/>
              <a:gd name="T2" fmla="*/ 192 w 224"/>
              <a:gd name="T3" fmla="*/ 432 h 912"/>
              <a:gd name="T4" fmla="*/ 0 w 224"/>
              <a:gd name="T5" fmla="*/ 912 h 912"/>
              <a:gd name="T6" fmla="*/ 0 60000 65536"/>
              <a:gd name="T7" fmla="*/ 0 60000 65536"/>
              <a:gd name="T8" fmla="*/ 0 60000 65536"/>
              <a:gd name="T9" fmla="*/ 0 w 224"/>
              <a:gd name="T10" fmla="*/ 0 h 912"/>
              <a:gd name="T11" fmla="*/ 224 w 22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912">
                <a:moveTo>
                  <a:pt x="192" y="0"/>
                </a:moveTo>
                <a:cubicBezTo>
                  <a:pt x="208" y="140"/>
                  <a:pt x="224" y="280"/>
                  <a:pt x="192" y="432"/>
                </a:cubicBezTo>
                <a:cubicBezTo>
                  <a:pt x="160" y="584"/>
                  <a:pt x="32" y="832"/>
                  <a:pt x="0" y="912"/>
                </a:cubicBezTo>
              </a:path>
            </a:pathLst>
          </a:custGeom>
          <a:noFill/>
          <a:ln w="3175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2171700" y="2570163"/>
            <a:ext cx="4433888" cy="541337"/>
          </a:xfrm>
          <a:custGeom>
            <a:avLst/>
            <a:gdLst>
              <a:gd name="T0" fmla="*/ 0 w 2880"/>
              <a:gd name="T1" fmla="*/ 0 h 432"/>
              <a:gd name="T2" fmla="*/ 1488 w 2880"/>
              <a:gd name="T3" fmla="*/ 432 h 432"/>
              <a:gd name="T4" fmla="*/ 2880 w 2880"/>
              <a:gd name="T5" fmla="*/ 0 h 432"/>
              <a:gd name="T6" fmla="*/ 0 60000 65536"/>
              <a:gd name="T7" fmla="*/ 0 60000 65536"/>
              <a:gd name="T8" fmla="*/ 0 60000 65536"/>
              <a:gd name="T9" fmla="*/ 0 w 2880"/>
              <a:gd name="T10" fmla="*/ 0 h 432"/>
              <a:gd name="T11" fmla="*/ 2880 w 2880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432">
                <a:moveTo>
                  <a:pt x="0" y="0"/>
                </a:moveTo>
                <a:cubicBezTo>
                  <a:pt x="504" y="216"/>
                  <a:pt x="1008" y="432"/>
                  <a:pt x="1488" y="432"/>
                </a:cubicBezTo>
                <a:cubicBezTo>
                  <a:pt x="1968" y="432"/>
                  <a:pt x="2648" y="72"/>
                  <a:pt x="288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1949450" y="2389188"/>
            <a:ext cx="344488" cy="1143000"/>
          </a:xfrm>
          <a:custGeom>
            <a:avLst/>
            <a:gdLst>
              <a:gd name="T0" fmla="*/ 192 w 224"/>
              <a:gd name="T1" fmla="*/ 0 h 912"/>
              <a:gd name="T2" fmla="*/ 192 w 224"/>
              <a:gd name="T3" fmla="*/ 432 h 912"/>
              <a:gd name="T4" fmla="*/ 0 w 224"/>
              <a:gd name="T5" fmla="*/ 912 h 912"/>
              <a:gd name="T6" fmla="*/ 0 60000 65536"/>
              <a:gd name="T7" fmla="*/ 0 60000 65536"/>
              <a:gd name="T8" fmla="*/ 0 60000 65536"/>
              <a:gd name="T9" fmla="*/ 0 w 224"/>
              <a:gd name="T10" fmla="*/ 0 h 912"/>
              <a:gd name="T11" fmla="*/ 224 w 224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" h="912">
                <a:moveTo>
                  <a:pt x="192" y="0"/>
                </a:moveTo>
                <a:cubicBezTo>
                  <a:pt x="208" y="140"/>
                  <a:pt x="224" y="280"/>
                  <a:pt x="192" y="432"/>
                </a:cubicBezTo>
                <a:cubicBezTo>
                  <a:pt x="160" y="584"/>
                  <a:pt x="32" y="840"/>
                  <a:pt x="0" y="912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0" name="Picture 6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9913" y="2254250"/>
            <a:ext cx="8429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8925" y="3384550"/>
            <a:ext cx="8397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1949450" y="1849438"/>
            <a:ext cx="222250" cy="420687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6532563" y="2389188"/>
            <a:ext cx="517525" cy="1262062"/>
          </a:xfrm>
          <a:custGeom>
            <a:avLst/>
            <a:gdLst>
              <a:gd name="T0" fmla="*/ 48 w 336"/>
              <a:gd name="T1" fmla="*/ 0 h 1008"/>
              <a:gd name="T2" fmla="*/ 48 w 336"/>
              <a:gd name="T3" fmla="*/ 432 h 1008"/>
              <a:gd name="T4" fmla="*/ 336 w 336"/>
              <a:gd name="T5" fmla="*/ 1008 h 1008"/>
              <a:gd name="T6" fmla="*/ 0 60000 65536"/>
              <a:gd name="T7" fmla="*/ 0 60000 65536"/>
              <a:gd name="T8" fmla="*/ 0 60000 65536"/>
              <a:gd name="T9" fmla="*/ 0 w 336"/>
              <a:gd name="T10" fmla="*/ 0 h 1008"/>
              <a:gd name="T11" fmla="*/ 336 w 336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008">
                <a:moveTo>
                  <a:pt x="48" y="0"/>
                </a:moveTo>
                <a:cubicBezTo>
                  <a:pt x="24" y="132"/>
                  <a:pt x="0" y="264"/>
                  <a:pt x="48" y="432"/>
                </a:cubicBezTo>
                <a:cubicBezTo>
                  <a:pt x="96" y="600"/>
                  <a:pt x="288" y="912"/>
                  <a:pt x="336" y="1008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4" name="Picture 6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1625" y="3497263"/>
            <a:ext cx="8429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Line 66"/>
          <p:cNvSpPr>
            <a:spLocks noChangeShapeType="1"/>
          </p:cNvSpPr>
          <p:nvPr/>
        </p:nvSpPr>
        <p:spPr bwMode="auto">
          <a:xfrm flipV="1">
            <a:off x="6789738" y="1795463"/>
            <a:ext cx="333375" cy="534987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6" name="Picture 6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6175" y="2254250"/>
            <a:ext cx="8397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69"/>
          <p:cNvSpPr txBox="1">
            <a:spLocks noChangeArrowheads="1"/>
          </p:cNvSpPr>
          <p:nvPr/>
        </p:nvSpPr>
        <p:spPr bwMode="auto">
          <a:xfrm>
            <a:off x="5127625" y="2449513"/>
            <a:ext cx="749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1200" b="1" kern="12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34Mbps</a:t>
            </a:r>
          </a:p>
        </p:txBody>
      </p:sp>
      <p:sp>
        <p:nvSpPr>
          <p:cNvPr id="68" name="Text Box 70"/>
          <p:cNvSpPr txBox="1">
            <a:spLocks noChangeArrowheads="1"/>
          </p:cNvSpPr>
          <p:nvPr/>
        </p:nvSpPr>
        <p:spPr bwMode="auto">
          <a:xfrm>
            <a:off x="2836863" y="2449513"/>
            <a:ext cx="750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1200" b="1" kern="12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34Mbps</a:t>
            </a:r>
          </a:p>
        </p:txBody>
      </p:sp>
      <p:sp>
        <p:nvSpPr>
          <p:cNvPr id="69" name="Text Box 71"/>
          <p:cNvSpPr txBox="1">
            <a:spLocks noChangeArrowheads="1"/>
          </p:cNvSpPr>
          <p:nvPr/>
        </p:nvSpPr>
        <p:spPr bwMode="auto">
          <a:xfrm>
            <a:off x="3649663" y="2654300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1200" b="1" kern="12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34Mbps</a:t>
            </a:r>
          </a:p>
        </p:txBody>
      </p:sp>
      <p:sp>
        <p:nvSpPr>
          <p:cNvPr id="70" name="Text Box 72"/>
          <p:cNvSpPr txBox="1">
            <a:spLocks noChangeArrowheads="1"/>
          </p:cNvSpPr>
          <p:nvPr/>
        </p:nvSpPr>
        <p:spPr bwMode="auto">
          <a:xfrm>
            <a:off x="4697413" y="2654300"/>
            <a:ext cx="750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1200" b="1" kern="120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34Mbps</a:t>
            </a:r>
          </a:p>
        </p:txBody>
      </p: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2743200" y="3124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1200" b="1" kern="1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LINKdotNET </a:t>
            </a:r>
          </a:p>
          <a:p>
            <a:pPr algn="ctr" rtl="0">
              <a:defRPr/>
            </a:pPr>
            <a:r>
              <a:rPr lang="en-US" sz="1200" b="1" kern="12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(MPLS-based Network IPv4/v6 Operation)</a:t>
            </a:r>
          </a:p>
        </p:txBody>
      </p:sp>
      <p:sp>
        <p:nvSpPr>
          <p:cNvPr id="72" name="Text Box 74"/>
          <p:cNvSpPr txBox="1">
            <a:spLocks noChangeArrowheads="1"/>
          </p:cNvSpPr>
          <p:nvPr/>
        </p:nvSpPr>
        <p:spPr bwMode="auto">
          <a:xfrm>
            <a:off x="3113088" y="1874838"/>
            <a:ext cx="1125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1200" b="1" kern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LINKdotNET </a:t>
            </a:r>
          </a:p>
          <a:p>
            <a:pPr algn="ctr" rtl="0">
              <a:defRPr/>
            </a:pPr>
            <a:r>
              <a:rPr lang="en-US" sz="1200" b="1" kern="12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Gateway</a:t>
            </a:r>
          </a:p>
        </p:txBody>
      </p:sp>
      <p:sp>
        <p:nvSpPr>
          <p:cNvPr id="73" name="Oval 75"/>
          <p:cNvSpPr>
            <a:spLocks noChangeArrowheads="1"/>
          </p:cNvSpPr>
          <p:nvPr/>
        </p:nvSpPr>
        <p:spPr bwMode="auto">
          <a:xfrm>
            <a:off x="6494463" y="3048000"/>
            <a:ext cx="592137" cy="120650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AutoShape 76"/>
          <p:cNvSpPr>
            <a:spLocks/>
          </p:cNvSpPr>
          <p:nvPr/>
        </p:nvSpPr>
        <p:spPr bwMode="auto">
          <a:xfrm>
            <a:off x="7493000" y="3124200"/>
            <a:ext cx="1477963" cy="300038"/>
          </a:xfrm>
          <a:prstGeom prst="callout1">
            <a:avLst>
              <a:gd name="adj1" fmla="val -20000"/>
              <a:gd name="adj2" fmla="val 92500"/>
              <a:gd name="adj3" fmla="val -20000"/>
              <a:gd name="adj4" fmla="val -15000"/>
            </a:avLst>
          </a:prstGeom>
          <a:noFill/>
          <a:ln w="25400">
            <a:solidFill>
              <a:sysClr val="windowText" lastClr="000000"/>
            </a:solidFill>
            <a:miter lim="800000"/>
            <a:headEnd type="stealth" w="med" len="med"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34Mbps to Telecom Egypt</a:t>
            </a:r>
          </a:p>
        </p:txBody>
      </p:sp>
      <p:sp>
        <p:nvSpPr>
          <p:cNvPr id="75" name="Oval 77"/>
          <p:cNvSpPr>
            <a:spLocks noChangeArrowheads="1"/>
          </p:cNvSpPr>
          <p:nvPr/>
        </p:nvSpPr>
        <p:spPr bwMode="auto">
          <a:xfrm>
            <a:off x="1846263" y="2895600"/>
            <a:ext cx="592137" cy="119063"/>
          </a:xfrm>
          <a:prstGeom prst="ellips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AutoShape 78"/>
          <p:cNvSpPr>
            <a:spLocks/>
          </p:cNvSpPr>
          <p:nvPr/>
        </p:nvSpPr>
        <p:spPr bwMode="auto">
          <a:xfrm>
            <a:off x="323850" y="3048000"/>
            <a:ext cx="1255713" cy="420688"/>
          </a:xfrm>
          <a:prstGeom prst="callout1">
            <a:avLst>
              <a:gd name="adj1" fmla="val -28569"/>
              <a:gd name="adj2" fmla="val 8824"/>
              <a:gd name="adj3" fmla="val -28569"/>
              <a:gd name="adj4" fmla="val 110417"/>
            </a:avLst>
          </a:prstGeom>
          <a:noFill/>
          <a:ln w="25400">
            <a:solidFill>
              <a:sysClr val="windowText" lastClr="000000"/>
            </a:solidFill>
            <a:miter lim="800000"/>
            <a:headEnd type="stealth" w="med" len="med"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34Mbps to Telecom Egypt</a:t>
            </a:r>
          </a:p>
        </p:txBody>
      </p:sp>
      <p:grpSp>
        <p:nvGrpSpPr>
          <p:cNvPr id="77" name="Group 79"/>
          <p:cNvGrpSpPr>
            <a:grpSpLocks/>
          </p:cNvGrpSpPr>
          <p:nvPr/>
        </p:nvGrpSpPr>
        <p:grpSpPr bwMode="auto">
          <a:xfrm>
            <a:off x="4724400" y="504825"/>
            <a:ext cx="1404938" cy="563563"/>
            <a:chOff x="3042" y="942"/>
            <a:chExt cx="885" cy="355"/>
          </a:xfrm>
        </p:grpSpPr>
        <p:pic>
          <p:nvPicPr>
            <p:cNvPr id="78" name="Picture 80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2" y="942"/>
              <a:ext cx="885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81" descr="Internet Logo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965"/>
              <a:ext cx="43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Group 82"/>
          <p:cNvGrpSpPr>
            <a:grpSpLocks/>
          </p:cNvGrpSpPr>
          <p:nvPr/>
        </p:nvGrpSpPr>
        <p:grpSpPr bwMode="auto">
          <a:xfrm>
            <a:off x="7620000" y="52387"/>
            <a:ext cx="1524000" cy="609600"/>
            <a:chOff x="4560" y="864"/>
            <a:chExt cx="960" cy="384"/>
          </a:xfrm>
        </p:grpSpPr>
        <p:pic>
          <p:nvPicPr>
            <p:cNvPr id="81" name="Picture 8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0" y="864"/>
              <a:ext cx="9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4" descr="GÉANT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8" y="912"/>
              <a:ext cx="57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8054975" y="596900"/>
            <a:ext cx="1012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Bandwidth</a:t>
            </a:r>
          </a:p>
          <a:p>
            <a:pPr algn="l" rtl="0"/>
            <a:r>
              <a:rPr lang="en-US" sz="14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34 Mbps</a:t>
            </a:r>
          </a:p>
        </p:txBody>
      </p:sp>
      <p:grpSp>
        <p:nvGrpSpPr>
          <p:cNvPr id="84" name="Group 89"/>
          <p:cNvGrpSpPr>
            <a:grpSpLocks/>
          </p:cNvGrpSpPr>
          <p:nvPr/>
        </p:nvGrpSpPr>
        <p:grpSpPr bwMode="auto">
          <a:xfrm>
            <a:off x="3505200" y="4735513"/>
            <a:ext cx="1371600" cy="750887"/>
            <a:chOff x="3886200" y="5726113"/>
            <a:chExt cx="1371600" cy="750887"/>
          </a:xfrm>
        </p:grpSpPr>
        <p:pic>
          <p:nvPicPr>
            <p:cNvPr id="85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6200" y="5726113"/>
              <a:ext cx="1371600" cy="75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98" descr="NU_logo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CF1"/>
                </a:clrFrom>
                <a:clrTo>
                  <a:srgbClr val="FFFC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0" y="5867400"/>
              <a:ext cx="681038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Line 35"/>
          <p:cNvSpPr>
            <a:spLocks noChangeShapeType="1"/>
          </p:cNvSpPr>
          <p:nvPr/>
        </p:nvSpPr>
        <p:spPr bwMode="auto">
          <a:xfrm>
            <a:off x="3378200" y="3944938"/>
            <a:ext cx="736600" cy="627062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8" name="Picture 3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4775" y="4419600"/>
            <a:ext cx="6572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534025"/>
            <a:ext cx="990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6319838" y="5657850"/>
            <a:ext cx="59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AUC</a:t>
            </a:r>
          </a:p>
        </p:txBody>
      </p:sp>
      <p:pic>
        <p:nvPicPr>
          <p:cNvPr id="91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526087"/>
            <a:ext cx="990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 Box 43"/>
          <p:cNvSpPr txBox="1">
            <a:spLocks noChangeArrowheads="1"/>
          </p:cNvSpPr>
          <p:nvPr/>
        </p:nvSpPr>
        <p:spPr bwMode="auto">
          <a:xfrm>
            <a:off x="5100638" y="5649912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GUC</a:t>
            </a:r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>
            <a:off x="5459413" y="3951288"/>
            <a:ext cx="1017587" cy="1458912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4" name="Line 39"/>
          <p:cNvSpPr>
            <a:spLocks noChangeShapeType="1"/>
          </p:cNvSpPr>
          <p:nvPr/>
        </p:nvSpPr>
        <p:spPr bwMode="auto">
          <a:xfrm flipH="1">
            <a:off x="5334000" y="3886200"/>
            <a:ext cx="76200" cy="13716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5" name="Picture 4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900" y="5257800"/>
            <a:ext cx="63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4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1100" y="5265738"/>
            <a:ext cx="63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4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627438"/>
            <a:ext cx="8413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3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5300" y="3565525"/>
            <a:ext cx="8397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45" descr="M 40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90840" y="914400"/>
            <a:ext cx="695160" cy="1123950"/>
          </a:xfrm>
          <a:prstGeom prst="rect">
            <a:avLst/>
          </a:prstGeom>
          <a:noFill/>
        </p:spPr>
      </p:pic>
      <p:pic>
        <p:nvPicPr>
          <p:cNvPr id="100" name="Picture 45" descr="M 40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1066800"/>
            <a:ext cx="695160" cy="1123950"/>
          </a:xfrm>
          <a:prstGeom prst="rect">
            <a:avLst/>
          </a:prstGeom>
          <a:noFill/>
        </p:spPr>
      </p:pic>
      <p:pic>
        <p:nvPicPr>
          <p:cNvPr id="101" name="Picture 41" descr="M-10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4267200"/>
            <a:ext cx="828675" cy="809625"/>
          </a:xfrm>
          <a:prstGeom prst="rect">
            <a:avLst/>
          </a:prstGeom>
          <a:noFill/>
        </p:spPr>
      </p:pic>
      <p:pic>
        <p:nvPicPr>
          <p:cNvPr id="102" name="Picture 41" descr="M-10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4114800"/>
            <a:ext cx="828675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32" grpId="0"/>
      <p:bldP spid="33" grpId="0"/>
      <p:bldP spid="35" grpId="0" animBg="1"/>
      <p:bldP spid="36" grpId="0"/>
      <p:bldP spid="37" grpId="0" animBg="1"/>
      <p:bldP spid="38" grpId="0"/>
      <p:bldP spid="40" grpId="0" animBg="1"/>
      <p:bldP spid="41" grpId="0"/>
      <p:bldP spid="43" grpId="0"/>
      <p:bldP spid="44" grpId="0"/>
      <p:bldP spid="48" grpId="0"/>
      <p:bldP spid="49" grpId="0" animBg="1"/>
      <p:bldP spid="50" grpId="0"/>
      <p:bldP spid="50" grpId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67" grpId="0"/>
      <p:bldP spid="68" grpId="0"/>
      <p:bldP spid="69" grpId="0"/>
      <p:bldP spid="70" grpId="0"/>
      <p:bldP spid="83" grpId="0"/>
      <p:bldP spid="87" grpId="0" animBg="1"/>
      <p:bldP spid="90" grpId="0"/>
      <p:bldP spid="92" grpId="0"/>
      <p:bldP spid="93" grpId="0" animBg="1"/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Leap Frog!!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7" name="Picture 4" descr="http://www.inovastra.com/images/hurdl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7048"/>
            <a:ext cx="2057400" cy="31729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934200" cy="914400"/>
          </a:xfrm>
        </p:spPr>
        <p:txBody>
          <a:bodyPr/>
          <a:lstStyle/>
          <a:p>
            <a:r>
              <a:rPr lang="en-US" dirty="0" smtClean="0"/>
              <a:t>Collaborative 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sz="2800" dirty="0" smtClean="0"/>
              <a:t>Content Delivery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Egyptian R&amp;E Repository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Medical Applications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Telemedicine (Tele-surgery, Tele-radiology, Tele-pathology ..etc)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High Speed Computing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Grid Computing and applications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Applied Sciences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Genetics Engineering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Biotechnology Applications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Nanotechnology Applications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Renewable &amp; Sustainable Energy </a:t>
            </a:r>
          </a:p>
          <a:p>
            <a:endParaRPr lang="en-US" dirty="0" smtClean="0"/>
          </a:p>
          <a:p>
            <a:r>
              <a:rPr lang="en-US" dirty="0" smtClean="0"/>
              <a:t>Remote Sensing &amp; Space Sciences </a:t>
            </a:r>
          </a:p>
          <a:p>
            <a:endParaRPr lang="en-US" dirty="0" smtClean="0"/>
          </a:p>
          <a:p>
            <a:r>
              <a:rPr lang="en-US" dirty="0" smtClean="0"/>
              <a:t>Astronomy &amp; Geophysics (</a:t>
            </a:r>
            <a:r>
              <a:rPr lang="en-US" sz="2000" dirty="0" smtClean="0"/>
              <a:t>Solar Research, Seismology, Geomagnetism ..etc)</a:t>
            </a:r>
          </a:p>
          <a:p>
            <a:endParaRPr lang="en-US" sz="2400" dirty="0" smtClean="0"/>
          </a:p>
          <a:p>
            <a:r>
              <a:rPr lang="en-US" dirty="0" smtClean="0"/>
              <a:t>Digital Library &amp; Interlibrary Loan</a:t>
            </a:r>
          </a:p>
          <a:p>
            <a:endParaRPr lang="en-US" dirty="0" smtClean="0"/>
          </a:p>
          <a:p>
            <a:r>
              <a:rPr lang="en-US" dirty="0" smtClean="0"/>
              <a:t>Virtual R&amp;E Community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 descr="InternetEconom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8F6"/>
              </a:clrFrom>
              <a:clrTo>
                <a:srgbClr val="FBF8F6">
                  <a:alpha val="0"/>
                </a:srgbClr>
              </a:clrTo>
            </a:clrChange>
            <a:lum bright="16000" contrast="-6000"/>
          </a:blip>
          <a:srcRect/>
          <a:stretch>
            <a:fillRect/>
          </a:stretch>
        </p:blipFill>
        <p:spPr bwMode="auto">
          <a:xfrm>
            <a:off x="498475" y="1063625"/>
            <a:ext cx="81883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:\Users\Nezar Nabil Sami\AppData\Local\Microsoft\Windows\Temporary Internet Files\Content.IE5\0LV8NLD1\MPj043943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7800">
            <a:off x="1432315" y="4668180"/>
            <a:ext cx="1832785" cy="140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copyandpast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091514">
            <a:off x="3617625" y="1054415"/>
            <a:ext cx="1447800" cy="19282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1" name="Picture 30" descr="web-30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92892">
            <a:off x="6268133" y="3814348"/>
            <a:ext cx="1674672" cy="12560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</p:spPr>
        <p:txBody>
          <a:bodyPr/>
          <a:lstStyle/>
          <a:p>
            <a:r>
              <a:rPr lang="en-US" dirty="0" smtClean="0"/>
              <a:t>IPv6 Investment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047207" y="3352800"/>
            <a:ext cx="1981995" cy="79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1" y="4343400"/>
            <a:ext cx="2209799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667001" y="4343400"/>
            <a:ext cx="1371603" cy="1143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/>
          <a:srcRect t="5948"/>
          <a:stretch>
            <a:fillRect/>
          </a:stretch>
        </p:blipFill>
        <p:spPr bwMode="auto">
          <a:xfrm>
            <a:off x="152400" y="1905000"/>
            <a:ext cx="3259138" cy="2409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15625" t="45000" r="39375" b="10000"/>
          <a:stretch>
            <a:fillRect/>
          </a:stretch>
        </p:blipFill>
        <p:spPr bwMode="auto">
          <a:xfrm rot="809240">
            <a:off x="5459538" y="1435476"/>
            <a:ext cx="34137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8" name="Picture 7" descr="DSC00369.JPG"/>
          <p:cNvPicPr>
            <a:picLocks noChangeAspect="1"/>
          </p:cNvPicPr>
          <p:nvPr/>
        </p:nvPicPr>
        <p:blipFill>
          <a:blip r:embed="rId2" cstate="print"/>
          <a:srcRect r="3333" b="4444"/>
          <a:stretch>
            <a:fillRect/>
          </a:stretch>
        </p:blipFill>
        <p:spPr>
          <a:xfrm>
            <a:off x="0" y="0"/>
            <a:ext cx="9250326" cy="6858000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1752600" y="2971800"/>
            <a:ext cx="6858000" cy="1066800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/>
                <a:ea typeface="+mj-ea"/>
                <a:cs typeface="+mj-cs"/>
              </a:rPr>
              <a:t>Thank You..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/>
              <a:ea typeface="+mj-ea"/>
              <a:cs typeface="+mj-cs"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2057400" y="4038600"/>
            <a:ext cx="6781800" cy="1143000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Nezar Nabil Sami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nsami@nileuniversity.edu.eg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Global vs. Local Trends</a:t>
            </a:r>
          </a:p>
          <a:p>
            <a:endParaRPr lang="en-US" dirty="0" smtClean="0"/>
          </a:p>
          <a:p>
            <a:r>
              <a:rPr lang="en-US" dirty="0" smtClean="0"/>
              <a:t>IPv6 Task Force Progress</a:t>
            </a:r>
          </a:p>
          <a:p>
            <a:endParaRPr lang="en-US" dirty="0" smtClean="0"/>
          </a:p>
          <a:p>
            <a:r>
              <a:rPr lang="en-US" dirty="0" smtClean="0"/>
              <a:t>The Leap Frog!!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 descr="http://www.ramdhanyk.com/movabletype/archives/thoughtprocess/images/2004/info/iceber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971800"/>
            <a:ext cx="234388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vs. Local Trends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pic>
        <p:nvPicPr>
          <p:cNvPr id="9" name="Picture 2" descr="http://www.ahram.org.eg/archive/2009/2/25/44641_1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6003">
            <a:off x="869737" y="680974"/>
            <a:ext cx="3677963" cy="26113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17000" r="19375" b="10000"/>
          <a:stretch>
            <a:fillRect/>
          </a:stretch>
        </p:blipFill>
        <p:spPr bwMode="auto">
          <a:xfrm rot="1880932">
            <a:off x="4857145" y="616958"/>
            <a:ext cx="3221411" cy="23996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Trends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73063" indent="-373063" defTabSz="992188">
              <a:lnSpc>
                <a:spcPct val="90000"/>
              </a:lnSpc>
            </a:pPr>
            <a:endParaRPr lang="en-US" sz="2400" dirty="0" smtClean="0"/>
          </a:p>
          <a:p>
            <a:pPr marL="373063" indent="-373063" defTabSz="992188">
              <a:lnSpc>
                <a:spcPct val="90000"/>
              </a:lnSpc>
            </a:pPr>
            <a:r>
              <a:rPr lang="en-US" sz="2400" dirty="0" smtClean="0"/>
              <a:t>Internet users grew 183% from 2000. </a:t>
            </a:r>
            <a:br>
              <a:rPr lang="en-US" sz="2400" dirty="0" smtClean="0"/>
            </a:br>
            <a:r>
              <a:rPr lang="en-US" sz="2400" dirty="0" smtClean="0"/>
              <a:t>1 billion users last year.  2 billion by 2011.</a:t>
            </a:r>
            <a:br>
              <a:rPr lang="en-US" sz="2400" dirty="0" smtClean="0"/>
            </a:br>
            <a:endParaRPr lang="en-US" sz="2400" dirty="0" smtClean="0"/>
          </a:p>
          <a:p>
            <a:pPr marL="373063" indent="-373063" defTabSz="992188">
              <a:lnSpc>
                <a:spcPct val="90000"/>
              </a:lnSpc>
            </a:pPr>
            <a:r>
              <a:rPr lang="en-US" sz="2400" dirty="0" smtClean="0"/>
              <a:t>2 billion cell phones in 2006.  3 billion by 2009.  </a:t>
            </a:r>
            <a:br>
              <a:rPr lang="en-US" sz="2400" dirty="0" smtClean="0"/>
            </a:br>
            <a:endParaRPr lang="en-US" sz="2400" dirty="0" smtClean="0"/>
          </a:p>
          <a:p>
            <a:pPr marL="373063" indent="-373063" defTabSz="992188">
              <a:lnSpc>
                <a:spcPct val="90000"/>
              </a:lnSpc>
            </a:pPr>
            <a:r>
              <a:rPr lang="en-US" sz="2400" dirty="0" smtClean="0"/>
              <a:t>Wireless “hotspots” grew 87% in one year.  Now 100,000.  200,000 by 2010.</a:t>
            </a:r>
          </a:p>
          <a:p>
            <a:endParaRPr lang="en-US" dirty="0"/>
          </a:p>
        </p:txBody>
      </p:sp>
      <p:pic>
        <p:nvPicPr>
          <p:cNvPr id="8" name="Picture 4" descr="C:\Users\Nezar Nabil Sami\AppData\Local\Microsoft\Windows\Temporary Internet Files\Content.IE5\Z2KV5YWC\MCj04042770000[1]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BDA4D"/>
              </a:clrFrom>
              <a:clrTo>
                <a:srgbClr val="ABDA4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581400"/>
            <a:ext cx="2504747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914400"/>
          </a:xfrm>
        </p:spPr>
        <p:txBody>
          <a:bodyPr/>
          <a:lstStyle/>
          <a:p>
            <a:r>
              <a:rPr lang="en-US" dirty="0" smtClean="0"/>
              <a:t>Power Trend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8" name="Picture 2" descr="u15034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0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Global%20busi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inter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22600"/>
            <a:ext cx="1962150" cy="154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Logo for  the 2003-2004 IMA Annual Program on Probability and Statistics in Complex Systems: Genomics, Networks, and Financial engineer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590800"/>
            <a:ext cx="226695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57400" y="1447800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Global Connected Economy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67000" y="3429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Internet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19400" y="51816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Commoditization of Technology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38800" y="4953000"/>
            <a:ext cx="2362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/>
              <a:t>Complexity and Challenge!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505200" y="2133600"/>
            <a:ext cx="2057400" cy="1143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3124200" y="3733800"/>
            <a:ext cx="2438400" cy="76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3733800" y="4267200"/>
            <a:ext cx="1905000" cy="914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73738" y="1447800"/>
            <a:ext cx="2379662" cy="1325562"/>
            <a:chOff x="5773738" y="1447800"/>
            <a:chExt cx="2379662" cy="1325562"/>
          </a:xfrm>
        </p:grpSpPr>
        <p:pic>
          <p:nvPicPr>
            <p:cNvPr id="20" name="Picture 36" descr="cloud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73738" y="1447800"/>
              <a:ext cx="2379662" cy="1325562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6188999" y="1683603"/>
              <a:ext cx="15456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Financial </a:t>
              </a:r>
            </a:p>
            <a:p>
              <a:pPr algn="ctr"/>
              <a:r>
                <a:rPr lang="en-US" sz="2400" b="1" dirty="0" smtClean="0"/>
                <a:t>Crisis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Egypt: </a:t>
            </a:r>
            <a:br>
              <a:rPr lang="en-US" dirty="0" smtClean="0"/>
            </a:br>
            <a:r>
              <a:rPr lang="en-US" dirty="0" smtClean="0"/>
              <a:t>Internet Users &amp; Internet Penetration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286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Egypt: </a:t>
            </a:r>
            <a:br>
              <a:rPr lang="en-US" dirty="0" smtClean="0"/>
            </a:br>
            <a:r>
              <a:rPr lang="en-US" dirty="0" smtClean="0"/>
              <a:t>International Internet Bandwidth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295400"/>
            <a:ext cx="77914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Egypt: </a:t>
            </a:r>
            <a:br>
              <a:rPr lang="en-US" dirty="0" smtClean="0"/>
            </a:br>
            <a:r>
              <a:rPr lang="en-US" dirty="0" smtClean="0"/>
              <a:t>ICT Contribution in GDP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28750"/>
            <a:ext cx="72199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1447800"/>
            <a:ext cx="7019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Picture(4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43400"/>
            <a:ext cx="251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May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Egypt IPv6 Task Force; Progress, Challenges and Future Trends Nezar Nabil Sami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7" name="Picture 4" descr="Image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INTERN 3 mock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799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MVC-547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743200"/>
            <a:ext cx="2519363" cy="188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anan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886200"/>
            <a:ext cx="3276600" cy="191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C:\Users\Nezar Nabil Sami\Desktop\eng. nezar\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143000"/>
            <a:ext cx="2960616" cy="2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343</TotalTime>
  <Words>674</Words>
  <Application>Microsoft Office PowerPoint</Application>
  <PresentationFormat>On-screen Show (4:3)</PresentationFormat>
  <Paragraphs>191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Egypt IPv6 Task Force; Progress, Challenges and Future Trends</vt:lpstr>
      <vt:lpstr>Agenda</vt:lpstr>
      <vt:lpstr>Global vs. Local Trends</vt:lpstr>
      <vt:lpstr>Global Trends</vt:lpstr>
      <vt:lpstr>Power Trend</vt:lpstr>
      <vt:lpstr>Egypt:  Internet Users &amp; Internet Penetration</vt:lpstr>
      <vt:lpstr>Egypt:  International Internet Bandwidth</vt:lpstr>
      <vt:lpstr>Egypt:  ICT Contribution in GDP</vt:lpstr>
      <vt:lpstr>Slide 9</vt:lpstr>
      <vt:lpstr>Why care about Green?</vt:lpstr>
      <vt:lpstr>IPv6 Task Force Progress</vt:lpstr>
      <vt:lpstr>E-IPv6 Test Bed</vt:lpstr>
      <vt:lpstr>IPv6 Test Lab</vt:lpstr>
      <vt:lpstr>VoIPv6</vt:lpstr>
      <vt:lpstr>Slide 15</vt:lpstr>
      <vt:lpstr>The Leap Frog!!</vt:lpstr>
      <vt:lpstr>Collaborative Work</vt:lpstr>
      <vt:lpstr>IPv6 Investment</vt:lpstr>
      <vt:lpstr>Slide 19</vt:lpstr>
    </vt:vector>
  </TitlesOfParts>
  <Company>Nile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IPv6 Task Force; Progress, Challenges and Future Trends</dc:title>
  <dc:creator>Nezar Nabil Sami</dc:creator>
  <cp:lastModifiedBy>Nezar Nabil Sami</cp:lastModifiedBy>
  <cp:revision>11</cp:revision>
  <dcterms:created xsi:type="dcterms:W3CDTF">2009-05-19T23:11:07Z</dcterms:created>
  <dcterms:modified xsi:type="dcterms:W3CDTF">2009-05-20T06:03:55Z</dcterms:modified>
</cp:coreProperties>
</file>